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5"/>
  </p:notesMasterIdLst>
  <p:sldIdLst>
    <p:sldId id="257" r:id="rId4"/>
    <p:sldId id="258" r:id="rId5"/>
    <p:sldId id="259" r:id="rId6"/>
    <p:sldId id="261" r:id="rId7"/>
    <p:sldId id="262" r:id="rId8"/>
    <p:sldId id="263" r:id="rId9"/>
    <p:sldId id="267" r:id="rId10"/>
    <p:sldId id="264" r:id="rId11"/>
    <p:sldId id="269" r:id="rId12"/>
    <p:sldId id="265" r:id="rId13"/>
    <p:sldId id="26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Dosis" panose="020B0604020202020204" charset="0"/>
      <p:regular r:id="rId20"/>
      <p:bold r:id="rId21"/>
    </p:embeddedFont>
    <p:embeddedFont>
      <p:font typeface="Roboto" panose="02000000000000000000" pitchFamily="2" charset="0"/>
      <p:regular r:id="rId22"/>
      <p:bold r:id="rId23"/>
      <p:italic r:id="rId24"/>
      <p:boldItalic r:id="rId25"/>
    </p:embeddedFont>
    <p:embeddedFont>
      <p:font typeface="Roboto Black" pitchFamily="2" charset="0"/>
      <p:regular r:id="rId26"/>
      <p:bold r:id="rId27"/>
      <p:boldItalic r:id="rId28"/>
    </p:embeddedFont>
    <p:embeddedFont>
      <p:font typeface="Roboto Thin" pitchFamily="2" charset="0"/>
      <p:regular r:id="rId29"/>
      <p:bold r:id="rId30"/>
      <p:italic r:id="rId31"/>
      <p:boldItalic r:id="rId32"/>
    </p:embeddedFont>
    <p:embeddedFont>
      <p:font typeface="Segoe UI" panose="020B0502040204020203"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7.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628370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43471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982856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2634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28034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895623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38620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Shape 2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253" name="Shape 25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254" name="Shape 2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3.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4800" b="0" i="0" u="none" strike="noStrike" cap="none" dirty="0" err="1">
                <a:solidFill>
                  <a:schemeClr val="lt1"/>
                </a:solidFill>
                <a:latin typeface="Roboto Black"/>
                <a:ea typeface="Roboto Black"/>
                <a:cs typeface="Roboto Black"/>
                <a:sym typeface="Roboto Black"/>
              </a:rPr>
              <a:t>Warby</a:t>
            </a:r>
            <a:r>
              <a:rPr lang="en-US" sz="4800" b="0" i="0" u="none" strike="noStrike" cap="none" dirty="0">
                <a:solidFill>
                  <a:schemeClr val="lt1"/>
                </a:solidFill>
                <a:latin typeface="Roboto Black"/>
                <a:ea typeface="Roboto Black"/>
                <a:cs typeface="Roboto Black"/>
                <a:sym typeface="Roboto Black"/>
              </a:rPr>
              <a:t> </a:t>
            </a:r>
            <a:r>
              <a:rPr lang="en-US" sz="4800" dirty="0">
                <a:solidFill>
                  <a:schemeClr val="lt1"/>
                </a:solidFill>
                <a:latin typeface="Roboto Black"/>
                <a:ea typeface="Roboto Black"/>
                <a:cs typeface="Roboto Black"/>
                <a:sym typeface="Roboto Black"/>
              </a:rPr>
              <a:t>Parker Data Analysis</a:t>
            </a:r>
            <a:endParaRPr sz="48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Dav</a:t>
            </a:r>
            <a:r>
              <a:rPr lang="en-US" sz="2800" b="0" i="0" u="none" strike="noStrike" cap="none" dirty="0">
                <a:solidFill>
                  <a:srgbClr val="EFEFEF"/>
                </a:solidFill>
                <a:latin typeface="Roboto Thin"/>
                <a:ea typeface="Roboto Thin"/>
                <a:cs typeface="Roboto Thin"/>
                <a:sym typeface="Roboto Thin"/>
              </a:rPr>
              <a:t>id</a:t>
            </a:r>
            <a:r>
              <a:rPr lang="en" sz="2800" dirty="0">
                <a:solidFill>
                  <a:srgbClr val="EFEFEF"/>
                </a:solidFill>
                <a:latin typeface="Roboto Thin"/>
                <a:ea typeface="Roboto Thin"/>
                <a:cs typeface="Roboto Thin"/>
                <a:sym typeface="Roboto Thin"/>
              </a:rPr>
              <a:t> Smiley</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03/03</a:t>
            </a:r>
            <a:r>
              <a:rPr lang="en" sz="2800" dirty="0">
                <a:solidFill>
                  <a:srgbClr val="EFEFEF"/>
                </a:solidFill>
                <a:latin typeface="Roboto Thin"/>
                <a:ea typeface="Roboto Thin"/>
                <a:cs typeface="Roboto Thin"/>
                <a:sym typeface="Roboto Thin"/>
              </a:rPr>
              <a:t>/2019</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1.5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99681" y="292625"/>
            <a:ext cx="3870900" cy="4655075"/>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panose="02070309020205020404" pitchFamily="49" charset="0"/>
              </a:rPr>
              <a:t>with funnel as (</a:t>
            </a:r>
          </a:p>
          <a:p>
            <a:pPr lvl="0">
              <a:buClr>
                <a:schemeClr val="dk1"/>
              </a:buClr>
              <a:buSzPts val="1100"/>
            </a:pPr>
            <a:r>
              <a:rPr lang="en-US" sz="900" dirty="0">
                <a:latin typeface="Courier New" panose="02070309020205020404" pitchFamily="49" charset="0"/>
              </a:rPr>
              <a:t>select </a:t>
            </a:r>
            <a:r>
              <a:rPr lang="en-US" sz="900" dirty="0" err="1">
                <a:latin typeface="Courier New" panose="02070309020205020404" pitchFamily="49" charset="0"/>
              </a:rPr>
              <a:t>A.user_id</a:t>
            </a:r>
            <a:r>
              <a:rPr lang="en-US" sz="900" dirty="0">
                <a:latin typeface="Courier New" panose="02070309020205020404" pitchFamily="49" charset="0"/>
              </a:rPr>
              <a:t>, </a:t>
            </a:r>
          </a:p>
          <a:p>
            <a:pPr lvl="0">
              <a:buClr>
                <a:schemeClr val="dk1"/>
              </a:buClr>
              <a:buSzPts val="1100"/>
            </a:pPr>
            <a:r>
              <a:rPr lang="en-US" sz="900" dirty="0">
                <a:latin typeface="Courier New" panose="02070309020205020404" pitchFamily="49" charset="0"/>
              </a:rPr>
              <a:t> CASE</a:t>
            </a:r>
          </a:p>
          <a:p>
            <a:pPr lvl="0">
              <a:buClr>
                <a:schemeClr val="dk1"/>
              </a:buClr>
              <a:buSzPts val="1100"/>
            </a:pPr>
            <a:r>
              <a:rPr lang="en-US" sz="900" dirty="0">
                <a:latin typeface="Courier New" panose="02070309020205020404" pitchFamily="49" charset="0"/>
              </a:rPr>
              <a:t> WHEN </a:t>
            </a:r>
            <a:r>
              <a:rPr lang="en-US" sz="900" dirty="0" err="1">
                <a:latin typeface="Courier New" panose="02070309020205020404" pitchFamily="49" charset="0"/>
              </a:rPr>
              <a:t>B.user_id</a:t>
            </a:r>
            <a:r>
              <a:rPr lang="en-US" sz="900" dirty="0">
                <a:latin typeface="Courier New" panose="02070309020205020404" pitchFamily="49" charset="0"/>
              </a:rPr>
              <a:t> is null THEN</a:t>
            </a:r>
          </a:p>
          <a:p>
            <a:pPr lvl="0">
              <a:buClr>
                <a:schemeClr val="dk1"/>
              </a:buClr>
              <a:buSzPts val="1100"/>
            </a:pPr>
            <a:r>
              <a:rPr lang="en-US" sz="900" dirty="0">
                <a:latin typeface="Courier New" panose="02070309020205020404" pitchFamily="49" charset="0"/>
              </a:rPr>
              <a:t> 'False'</a:t>
            </a:r>
          </a:p>
          <a:p>
            <a:pPr lvl="0">
              <a:buClr>
                <a:schemeClr val="dk1"/>
              </a:buClr>
              <a:buSzPts val="1100"/>
            </a:pPr>
            <a:r>
              <a:rPr lang="en-US" sz="900" dirty="0">
                <a:latin typeface="Courier New" panose="02070309020205020404" pitchFamily="49" charset="0"/>
              </a:rPr>
              <a:t> ELSE</a:t>
            </a:r>
          </a:p>
          <a:p>
            <a:pPr lvl="0">
              <a:buClr>
                <a:schemeClr val="dk1"/>
              </a:buClr>
              <a:buSzPts val="1100"/>
            </a:pPr>
            <a:r>
              <a:rPr lang="en-US" sz="900" dirty="0">
                <a:latin typeface="Courier New" panose="02070309020205020404" pitchFamily="49" charset="0"/>
              </a:rPr>
              <a:t> 'True'</a:t>
            </a:r>
          </a:p>
          <a:p>
            <a:pPr lvl="0">
              <a:buClr>
                <a:schemeClr val="dk1"/>
              </a:buClr>
              <a:buSzPts val="1100"/>
            </a:pPr>
            <a:r>
              <a:rPr lang="en-US" sz="900" dirty="0">
                <a:latin typeface="Courier New" panose="02070309020205020404" pitchFamily="49" charset="0"/>
              </a:rPr>
              <a:t> END </a:t>
            </a:r>
            <a:r>
              <a:rPr lang="en-US" sz="900" dirty="0" err="1">
                <a:latin typeface="Courier New" panose="02070309020205020404" pitchFamily="49" charset="0"/>
              </a:rPr>
              <a:t>is_home_try_on</a:t>
            </a:r>
            <a:r>
              <a:rPr lang="en-US" sz="900" dirty="0">
                <a:latin typeface="Courier New" panose="02070309020205020404" pitchFamily="49" charset="0"/>
              </a:rPr>
              <a:t>,</a:t>
            </a:r>
          </a:p>
          <a:p>
            <a:pPr lvl="0">
              <a:buClr>
                <a:schemeClr val="dk1"/>
              </a:buClr>
              <a:buSzPts val="1100"/>
            </a:pPr>
            <a:r>
              <a:rPr lang="en-US" sz="900" dirty="0">
                <a:latin typeface="Courier New" panose="02070309020205020404" pitchFamily="49" charset="0"/>
              </a:rPr>
              <a:t> </a:t>
            </a:r>
          </a:p>
          <a:p>
            <a:pPr lvl="0">
              <a:buClr>
                <a:schemeClr val="dk1"/>
              </a:buClr>
              <a:buSzPts val="1100"/>
            </a:pPr>
            <a:r>
              <a:rPr lang="en-US" sz="900" dirty="0">
                <a:latin typeface="Courier New" panose="02070309020205020404" pitchFamily="49" charset="0"/>
              </a:rPr>
              <a:t> CASE</a:t>
            </a:r>
          </a:p>
          <a:p>
            <a:pPr lvl="0">
              <a:buClr>
                <a:schemeClr val="dk1"/>
              </a:buClr>
              <a:buSzPts val="1100"/>
            </a:pPr>
            <a:r>
              <a:rPr lang="en-US" sz="900" dirty="0">
                <a:latin typeface="Courier New" panose="02070309020205020404" pitchFamily="49" charset="0"/>
              </a:rPr>
              <a:t> WHEN </a:t>
            </a:r>
            <a:r>
              <a:rPr lang="en-US" sz="900" dirty="0" err="1">
                <a:latin typeface="Courier New" panose="02070309020205020404" pitchFamily="49" charset="0"/>
              </a:rPr>
              <a:t>B.number_of_pairs</a:t>
            </a:r>
            <a:r>
              <a:rPr lang="en-US" sz="900" dirty="0">
                <a:latin typeface="Courier New" panose="02070309020205020404" pitchFamily="49" charset="0"/>
              </a:rPr>
              <a:t> is null THEN</a:t>
            </a:r>
          </a:p>
          <a:p>
            <a:pPr lvl="0">
              <a:buClr>
                <a:schemeClr val="dk1"/>
              </a:buClr>
              <a:buSzPts val="1100"/>
            </a:pPr>
            <a:r>
              <a:rPr lang="en-US" sz="900" dirty="0">
                <a:latin typeface="Courier New" panose="02070309020205020404" pitchFamily="49" charset="0"/>
              </a:rPr>
              <a:t> 'NULL'</a:t>
            </a:r>
          </a:p>
          <a:p>
            <a:pPr lvl="0">
              <a:buClr>
                <a:schemeClr val="dk1"/>
              </a:buClr>
              <a:buSzPts val="1100"/>
            </a:pPr>
            <a:r>
              <a:rPr lang="en-US" sz="900" dirty="0">
                <a:latin typeface="Courier New" panose="02070309020205020404" pitchFamily="49" charset="0"/>
              </a:rPr>
              <a:t> WHEN </a:t>
            </a:r>
            <a:r>
              <a:rPr lang="en-US" sz="900" dirty="0" err="1">
                <a:latin typeface="Courier New" panose="02070309020205020404" pitchFamily="49" charset="0"/>
              </a:rPr>
              <a:t>B.number_of_pairs</a:t>
            </a:r>
            <a:r>
              <a:rPr lang="en-US" sz="900" dirty="0">
                <a:latin typeface="Courier New" panose="02070309020205020404" pitchFamily="49" charset="0"/>
              </a:rPr>
              <a:t> like '%3%' THEN</a:t>
            </a:r>
          </a:p>
          <a:p>
            <a:pPr lvl="0">
              <a:buClr>
                <a:schemeClr val="dk1"/>
              </a:buClr>
              <a:buSzPts val="1100"/>
            </a:pPr>
            <a:r>
              <a:rPr lang="en-US" sz="900" dirty="0">
                <a:latin typeface="Courier New" panose="02070309020205020404" pitchFamily="49" charset="0"/>
              </a:rPr>
              <a:t> '3'</a:t>
            </a:r>
          </a:p>
          <a:p>
            <a:pPr lvl="0">
              <a:buClr>
                <a:schemeClr val="dk1"/>
              </a:buClr>
              <a:buSzPts val="1100"/>
            </a:pPr>
            <a:r>
              <a:rPr lang="en-US" sz="900" dirty="0">
                <a:latin typeface="Courier New" panose="02070309020205020404" pitchFamily="49" charset="0"/>
              </a:rPr>
              <a:t> ELSE</a:t>
            </a:r>
          </a:p>
          <a:p>
            <a:pPr lvl="0">
              <a:buClr>
                <a:schemeClr val="dk1"/>
              </a:buClr>
              <a:buSzPts val="1100"/>
            </a:pPr>
            <a:r>
              <a:rPr lang="en-US" sz="900" dirty="0">
                <a:latin typeface="Courier New" panose="02070309020205020404" pitchFamily="49" charset="0"/>
              </a:rPr>
              <a:t> '5'</a:t>
            </a:r>
          </a:p>
          <a:p>
            <a:pPr lvl="0">
              <a:buClr>
                <a:schemeClr val="dk1"/>
              </a:buClr>
              <a:buSzPts val="1100"/>
            </a:pPr>
            <a:r>
              <a:rPr lang="en-US" sz="900" dirty="0">
                <a:latin typeface="Courier New" panose="02070309020205020404" pitchFamily="49" charset="0"/>
              </a:rPr>
              <a:t> END </a:t>
            </a:r>
            <a:r>
              <a:rPr lang="en-US" sz="900" dirty="0" err="1">
                <a:latin typeface="Courier New" panose="02070309020205020404" pitchFamily="49" charset="0"/>
              </a:rPr>
              <a:t>number_of_pairs</a:t>
            </a:r>
            <a:r>
              <a:rPr lang="en-US" sz="900" dirty="0">
                <a:latin typeface="Courier New" panose="02070309020205020404" pitchFamily="49" charset="0"/>
              </a:rPr>
              <a:t>,</a:t>
            </a:r>
          </a:p>
          <a:p>
            <a:pPr lvl="0">
              <a:buClr>
                <a:schemeClr val="dk1"/>
              </a:buClr>
              <a:buSzPts val="1100"/>
            </a:pPr>
            <a:r>
              <a:rPr lang="en-US" sz="900" dirty="0">
                <a:latin typeface="Courier New" panose="02070309020205020404" pitchFamily="49" charset="0"/>
              </a:rPr>
              <a:t> CASE</a:t>
            </a:r>
          </a:p>
          <a:p>
            <a:pPr lvl="0">
              <a:buClr>
                <a:schemeClr val="dk1"/>
              </a:buClr>
              <a:buSzPts val="1100"/>
            </a:pPr>
            <a:r>
              <a:rPr lang="en-US" sz="900" dirty="0">
                <a:latin typeface="Courier New" panose="02070309020205020404" pitchFamily="49" charset="0"/>
              </a:rPr>
              <a:t> WHEN </a:t>
            </a:r>
            <a:r>
              <a:rPr lang="en-US" sz="900" dirty="0" err="1">
                <a:latin typeface="Courier New" panose="02070309020205020404" pitchFamily="49" charset="0"/>
              </a:rPr>
              <a:t>C.user_id</a:t>
            </a:r>
            <a:r>
              <a:rPr lang="en-US" sz="900" dirty="0">
                <a:latin typeface="Courier New" panose="02070309020205020404" pitchFamily="49" charset="0"/>
              </a:rPr>
              <a:t> is null THEN</a:t>
            </a:r>
          </a:p>
          <a:p>
            <a:pPr lvl="0">
              <a:buClr>
                <a:schemeClr val="dk1"/>
              </a:buClr>
              <a:buSzPts val="1100"/>
            </a:pPr>
            <a:r>
              <a:rPr lang="en-US" sz="900" dirty="0">
                <a:latin typeface="Courier New" panose="02070309020205020404" pitchFamily="49" charset="0"/>
              </a:rPr>
              <a:t> 'False'</a:t>
            </a:r>
          </a:p>
          <a:p>
            <a:pPr lvl="0">
              <a:buClr>
                <a:schemeClr val="dk1"/>
              </a:buClr>
              <a:buSzPts val="1100"/>
            </a:pPr>
            <a:r>
              <a:rPr lang="en-US" sz="900" dirty="0">
                <a:latin typeface="Courier New" panose="02070309020205020404" pitchFamily="49" charset="0"/>
              </a:rPr>
              <a:t> ELSE</a:t>
            </a:r>
          </a:p>
          <a:p>
            <a:pPr lvl="0">
              <a:buClr>
                <a:schemeClr val="dk1"/>
              </a:buClr>
              <a:buSzPts val="1100"/>
            </a:pPr>
            <a:r>
              <a:rPr lang="en-US" sz="900" dirty="0">
                <a:latin typeface="Courier New" panose="02070309020205020404" pitchFamily="49" charset="0"/>
              </a:rPr>
              <a:t> 'True'</a:t>
            </a:r>
          </a:p>
          <a:p>
            <a:pPr lvl="0">
              <a:buClr>
                <a:schemeClr val="dk1"/>
              </a:buClr>
              <a:buSzPts val="1100"/>
            </a:pPr>
            <a:r>
              <a:rPr lang="en-US" sz="900" dirty="0">
                <a:latin typeface="Courier New" panose="02070309020205020404" pitchFamily="49" charset="0"/>
              </a:rPr>
              <a:t> END </a:t>
            </a:r>
            <a:r>
              <a:rPr lang="en-US" sz="900" dirty="0" err="1">
                <a:latin typeface="Courier New" panose="02070309020205020404" pitchFamily="49" charset="0"/>
              </a:rPr>
              <a:t>is_purchase</a:t>
            </a:r>
            <a:endParaRPr lang="en-US" sz="900" dirty="0">
              <a:latin typeface="Courier New" panose="02070309020205020404" pitchFamily="49" charset="0"/>
            </a:endParaRPr>
          </a:p>
          <a:p>
            <a:pPr lvl="0">
              <a:buClr>
                <a:schemeClr val="dk1"/>
              </a:buClr>
              <a:buSzPts val="1100"/>
            </a:pPr>
            <a:r>
              <a:rPr lang="en-US" sz="900" dirty="0">
                <a:latin typeface="Courier New" panose="02070309020205020404" pitchFamily="49" charset="0"/>
              </a:rPr>
              <a:t> from quiz A</a:t>
            </a:r>
          </a:p>
          <a:p>
            <a:pPr lvl="0">
              <a:buClr>
                <a:schemeClr val="dk1"/>
              </a:buClr>
              <a:buSzPts val="1100"/>
            </a:pPr>
            <a:r>
              <a:rPr lang="en-US" sz="900" dirty="0">
                <a:latin typeface="Courier New" panose="02070309020205020404" pitchFamily="49" charset="0"/>
              </a:rPr>
              <a:t>left join </a:t>
            </a:r>
            <a:r>
              <a:rPr lang="en-US" sz="900" dirty="0" err="1">
                <a:latin typeface="Courier New" panose="02070309020205020404" pitchFamily="49" charset="0"/>
              </a:rPr>
              <a:t>home_try_on</a:t>
            </a:r>
            <a:r>
              <a:rPr lang="en-US" sz="900" dirty="0">
                <a:latin typeface="Courier New" panose="02070309020205020404" pitchFamily="49" charset="0"/>
              </a:rPr>
              <a:t> B On (</a:t>
            </a:r>
            <a:r>
              <a:rPr lang="en-US" sz="900" dirty="0" err="1">
                <a:latin typeface="Courier New" panose="02070309020205020404" pitchFamily="49" charset="0"/>
              </a:rPr>
              <a:t>A.user_id</a:t>
            </a:r>
            <a:r>
              <a:rPr lang="en-US" sz="900" dirty="0">
                <a:latin typeface="Courier New" panose="02070309020205020404" pitchFamily="49" charset="0"/>
              </a:rPr>
              <a:t> = </a:t>
            </a:r>
            <a:r>
              <a:rPr lang="en-US" sz="900" dirty="0" err="1">
                <a:latin typeface="Courier New" panose="02070309020205020404" pitchFamily="49" charset="0"/>
              </a:rPr>
              <a:t>B.user_id</a:t>
            </a:r>
            <a:r>
              <a:rPr lang="en-US" sz="900" dirty="0">
                <a:latin typeface="Courier New" panose="02070309020205020404" pitchFamily="49" charset="0"/>
              </a:rPr>
              <a:t>)</a:t>
            </a:r>
          </a:p>
          <a:p>
            <a:pPr lvl="0">
              <a:buClr>
                <a:schemeClr val="dk1"/>
              </a:buClr>
              <a:buSzPts val="1100"/>
            </a:pPr>
            <a:r>
              <a:rPr lang="en-US" sz="900" dirty="0">
                <a:latin typeface="Courier New" panose="02070309020205020404" pitchFamily="49" charset="0"/>
              </a:rPr>
              <a:t>left join purchase C On (</a:t>
            </a:r>
            <a:r>
              <a:rPr lang="en-US" sz="900" dirty="0" err="1">
                <a:latin typeface="Courier New" panose="02070309020205020404" pitchFamily="49" charset="0"/>
              </a:rPr>
              <a:t>A.user_id</a:t>
            </a:r>
            <a:r>
              <a:rPr lang="en-US" sz="900" dirty="0">
                <a:latin typeface="Courier New" panose="02070309020205020404" pitchFamily="49" charset="0"/>
              </a:rPr>
              <a:t> = </a:t>
            </a:r>
            <a:r>
              <a:rPr lang="en-US" sz="900" dirty="0" err="1">
                <a:latin typeface="Courier New" panose="02070309020205020404" pitchFamily="49" charset="0"/>
              </a:rPr>
              <a:t>C.user_id</a:t>
            </a:r>
            <a:r>
              <a:rPr lang="en-US" sz="900" dirty="0">
                <a:latin typeface="Courier New" panose="02070309020205020404" pitchFamily="49" charset="0"/>
              </a:rPr>
              <a:t>)</a:t>
            </a:r>
          </a:p>
          <a:p>
            <a:pPr lvl="0">
              <a:buClr>
                <a:schemeClr val="dk1"/>
              </a:buClr>
              <a:buSzPts val="1100"/>
            </a:pPr>
            <a:r>
              <a:rPr lang="en-US" sz="900" dirty="0">
                <a:latin typeface="Courier New" panose="02070309020205020404" pitchFamily="49" charset="0"/>
              </a:rPr>
              <a:t>)</a:t>
            </a:r>
          </a:p>
          <a:p>
            <a:pPr lvl="0">
              <a:buClr>
                <a:schemeClr val="dk1"/>
              </a:buClr>
              <a:buSzPts val="1100"/>
            </a:pPr>
            <a:r>
              <a:rPr lang="en-US" sz="900" dirty="0">
                <a:latin typeface="Courier New" panose="02070309020205020404" pitchFamily="49" charset="0"/>
              </a:rPr>
              <a:t>select </a:t>
            </a:r>
            <a:r>
              <a:rPr lang="en-US" sz="900" dirty="0" err="1">
                <a:latin typeface="Courier New" panose="02070309020205020404" pitchFamily="49" charset="0"/>
              </a:rPr>
              <a:t>user_id</a:t>
            </a:r>
            <a:r>
              <a:rPr lang="en-US" sz="900" dirty="0">
                <a:latin typeface="Courier New" panose="02070309020205020404" pitchFamily="49" charset="0"/>
              </a:rPr>
              <a:t>, </a:t>
            </a:r>
            <a:r>
              <a:rPr lang="en-US" sz="900" dirty="0" err="1">
                <a:latin typeface="Courier New" panose="02070309020205020404" pitchFamily="49" charset="0"/>
              </a:rPr>
              <a:t>is_home_try_on</a:t>
            </a:r>
            <a:r>
              <a:rPr lang="en-US" sz="900" dirty="0">
                <a:latin typeface="Courier New" panose="02070309020205020404" pitchFamily="49" charset="0"/>
              </a:rPr>
              <a:t>, </a:t>
            </a:r>
            <a:r>
              <a:rPr lang="en-US" sz="900" dirty="0" err="1">
                <a:latin typeface="Courier New" panose="02070309020205020404" pitchFamily="49" charset="0"/>
              </a:rPr>
              <a:t>number_of_pairs</a:t>
            </a:r>
            <a:r>
              <a:rPr lang="en-US" sz="900" dirty="0">
                <a:latin typeface="Courier New" panose="02070309020205020404" pitchFamily="49" charset="0"/>
              </a:rPr>
              <a:t>, </a:t>
            </a:r>
            <a:r>
              <a:rPr lang="en-US" sz="900" dirty="0" err="1">
                <a:latin typeface="Courier New" panose="02070309020205020404" pitchFamily="49" charset="0"/>
              </a:rPr>
              <a:t>is_purchase</a:t>
            </a:r>
            <a:endParaRPr lang="en-US" sz="900" dirty="0">
              <a:latin typeface="Courier New" panose="02070309020205020404" pitchFamily="49" charset="0"/>
            </a:endParaRPr>
          </a:p>
          <a:p>
            <a:pPr lvl="0">
              <a:buClr>
                <a:schemeClr val="dk1"/>
              </a:buClr>
              <a:buSzPts val="1100"/>
            </a:pPr>
            <a:r>
              <a:rPr lang="en-US" sz="900" dirty="0">
                <a:latin typeface="Courier New" panose="02070309020205020404" pitchFamily="49" charset="0"/>
              </a:rPr>
              <a:t>from funnel</a:t>
            </a:r>
          </a:p>
          <a:p>
            <a:pPr lvl="0">
              <a:buClr>
                <a:schemeClr val="dk1"/>
              </a:buClr>
              <a:buSzPts val="1100"/>
            </a:pPr>
            <a:r>
              <a:rPr lang="en-US" sz="900" dirty="0">
                <a:latin typeface="Courier New" panose="02070309020205020404" pitchFamily="49" charset="0"/>
              </a:rPr>
              <a:t>group by </a:t>
            </a:r>
            <a:r>
              <a:rPr lang="en-US" sz="900" dirty="0" err="1">
                <a:latin typeface="Courier New" panose="02070309020205020404" pitchFamily="49" charset="0"/>
              </a:rPr>
              <a:t>number_of_pairs</a:t>
            </a:r>
            <a:r>
              <a:rPr lang="en-US" sz="900" dirty="0">
                <a:latin typeface="Courier New" panose="02070309020205020404" pitchFamily="49" charset="0"/>
              </a:rPr>
              <a:t>, </a:t>
            </a:r>
            <a:r>
              <a:rPr lang="en-US" sz="900" dirty="0" err="1">
                <a:latin typeface="Courier New" panose="02070309020205020404" pitchFamily="49" charset="0"/>
              </a:rPr>
              <a:t>is_purchase</a:t>
            </a:r>
            <a:endParaRPr lang="en-US" sz="900" dirty="0">
              <a:latin typeface="Courier New" panose="02070309020205020404" pitchFamily="49" charset="0"/>
            </a:endParaRPr>
          </a:p>
          <a:p>
            <a:pPr lvl="0">
              <a:buClr>
                <a:schemeClr val="dk1"/>
              </a:buClr>
              <a:buSzPts val="1100"/>
            </a:pPr>
            <a:r>
              <a:rPr lang="en-US" sz="900" dirty="0">
                <a:latin typeface="Courier New" panose="02070309020205020404" pitchFamily="49" charset="0"/>
              </a:rPr>
              <a:t>limit 10;</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06131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b="0" i="0" u="none" strike="noStrike" cap="none" dirty="0">
                <a:solidFill>
                  <a:srgbClr val="000000"/>
                </a:solidFill>
                <a:latin typeface="Roboto"/>
                <a:ea typeface="Roboto"/>
                <a:cs typeface="Roboto"/>
                <a:sym typeface="Roboto"/>
              </a:rPr>
              <a:t>In question 5 they are asking us to join data from three tables. These tables are the quiz table, </a:t>
            </a:r>
            <a:r>
              <a:rPr lang="en-US" sz="1200" b="0" i="0" u="none" strike="noStrike" cap="none" dirty="0" err="1">
                <a:solidFill>
                  <a:srgbClr val="000000"/>
                </a:solidFill>
                <a:latin typeface="Roboto"/>
                <a:ea typeface="Roboto"/>
                <a:cs typeface="Roboto"/>
                <a:sym typeface="Roboto"/>
              </a:rPr>
              <a:t>home_try_on</a:t>
            </a:r>
            <a:r>
              <a:rPr lang="en-US" sz="1200" b="0" i="0" u="none" strike="noStrike" cap="none" dirty="0">
                <a:solidFill>
                  <a:srgbClr val="000000"/>
                </a:solidFill>
                <a:latin typeface="Roboto"/>
                <a:ea typeface="Roboto"/>
                <a:cs typeface="Roboto"/>
                <a:sym typeface="Roboto"/>
              </a:rPr>
              <a:t>, and the purchases table</a:t>
            </a:r>
            <a:r>
              <a:rPr lang="en" sz="1200" dirty="0">
                <a:latin typeface="Roboto"/>
                <a:ea typeface="Roboto"/>
                <a:cs typeface="Roboto"/>
                <a:sym typeface="Roboto"/>
              </a:rPr>
              <a:t>.</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The question is requesting us to combine this data by using a left join in the query. </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687260854"/>
              </p:ext>
            </p:extLst>
          </p:nvPr>
        </p:nvGraphicFramePr>
        <p:xfrm>
          <a:off x="177975" y="2333739"/>
          <a:ext cx="4920901" cy="2702800"/>
        </p:xfrm>
        <a:graphic>
          <a:graphicData uri="http://schemas.openxmlformats.org/drawingml/2006/table">
            <a:tbl>
              <a:tblPr>
                <a:noFill/>
                <a:tableStyleId>{41C52BF7-F10D-42DD-8479-FF2DDF1A0279}</a:tableStyleId>
              </a:tblPr>
              <a:tblGrid>
                <a:gridCol w="1125554">
                  <a:extLst>
                    <a:ext uri="{9D8B030D-6E8A-4147-A177-3AD203B41FA5}">
                      <a16:colId xmlns:a16="http://schemas.microsoft.com/office/drawing/2014/main" val="20000"/>
                    </a:ext>
                  </a:extLst>
                </a:gridCol>
                <a:gridCol w="1125554">
                  <a:extLst>
                    <a:ext uri="{9D8B030D-6E8A-4147-A177-3AD203B41FA5}">
                      <a16:colId xmlns:a16="http://schemas.microsoft.com/office/drawing/2014/main" val="4291025732"/>
                    </a:ext>
                  </a:extLst>
                </a:gridCol>
                <a:gridCol w="1441274">
                  <a:extLst>
                    <a:ext uri="{9D8B030D-6E8A-4147-A177-3AD203B41FA5}">
                      <a16:colId xmlns:a16="http://schemas.microsoft.com/office/drawing/2014/main" val="20001"/>
                    </a:ext>
                  </a:extLst>
                </a:gridCol>
                <a:gridCol w="1228519">
                  <a:extLst>
                    <a:ext uri="{9D8B030D-6E8A-4147-A177-3AD203B41FA5}">
                      <a16:colId xmlns:a16="http://schemas.microsoft.com/office/drawing/2014/main" val="20002"/>
                    </a:ext>
                  </a:extLst>
                </a:gridCol>
              </a:tblGrid>
              <a:tr h="416800">
                <a:tc>
                  <a:txBody>
                    <a:bodyPr/>
                    <a:lstStyle/>
                    <a:p>
                      <a:pPr algn="ctr"/>
                      <a:r>
                        <a:rPr lang="en-US" sz="800" dirty="0" err="1">
                          <a:solidFill>
                            <a:schemeClr val="bg1"/>
                          </a:solidFill>
                          <a:effectLst/>
                        </a:rPr>
                        <a:t>user_id</a:t>
                      </a:r>
                      <a:endParaRPr lang="en-US" sz="800" dirty="0">
                        <a:solidFill>
                          <a:schemeClr val="bg1"/>
                        </a:solidFill>
                        <a:effectLst/>
                      </a:endParaRPr>
                    </a:p>
                  </a:txBody>
                  <a:tcPr anchor="ctr">
                    <a:solidFill>
                      <a:srgbClr val="204056">
                        <a:alpha val="82352"/>
                      </a:srgbClr>
                    </a:solidFill>
                  </a:tcPr>
                </a:tc>
                <a:tc>
                  <a:txBody>
                    <a:bodyPr/>
                    <a:lstStyle/>
                    <a:p>
                      <a:pPr algn="ctr"/>
                      <a:r>
                        <a:rPr lang="en-US" sz="800" dirty="0" err="1">
                          <a:solidFill>
                            <a:schemeClr val="bg1"/>
                          </a:solidFill>
                          <a:effectLst/>
                        </a:rPr>
                        <a:t>is_home_try_on</a:t>
                      </a:r>
                      <a:endParaRPr lang="en-US" sz="800" dirty="0">
                        <a:solidFill>
                          <a:schemeClr val="bg1"/>
                        </a:solidFill>
                        <a:effectLst/>
                      </a:endParaRPr>
                    </a:p>
                  </a:txBody>
                  <a:tcPr anchor="ctr">
                    <a:solidFill>
                      <a:srgbClr val="204056">
                        <a:alpha val="82352"/>
                      </a:srgbClr>
                    </a:solidFill>
                  </a:tcPr>
                </a:tc>
                <a:tc>
                  <a:txBody>
                    <a:bodyPr/>
                    <a:lstStyle/>
                    <a:p>
                      <a:pPr algn="ctr"/>
                      <a:r>
                        <a:rPr lang="en-US" sz="800" dirty="0" err="1">
                          <a:solidFill>
                            <a:schemeClr val="bg1"/>
                          </a:solidFill>
                          <a:effectLst/>
                        </a:rPr>
                        <a:t>number_of_pairs</a:t>
                      </a:r>
                      <a:endParaRPr lang="en-US" sz="800" dirty="0">
                        <a:solidFill>
                          <a:schemeClr val="bg1"/>
                        </a:solidFill>
                        <a:effectLst/>
                      </a:endParaRPr>
                    </a:p>
                  </a:txBody>
                  <a:tcPr anchor="ctr">
                    <a:solidFill>
                      <a:srgbClr val="204056">
                        <a:alpha val="82352"/>
                      </a:srgbClr>
                    </a:solidFill>
                  </a:tcPr>
                </a:tc>
                <a:tc>
                  <a:txBody>
                    <a:bodyPr/>
                    <a:lstStyle/>
                    <a:p>
                      <a:pPr algn="ctr"/>
                      <a:r>
                        <a:rPr lang="en-US" sz="800" dirty="0" err="1">
                          <a:solidFill>
                            <a:schemeClr val="bg1"/>
                          </a:solidFill>
                          <a:effectLst/>
                        </a:rPr>
                        <a:t>is_purchase</a:t>
                      </a:r>
                      <a:endParaRPr lang="en-US" sz="800" dirty="0">
                        <a:solidFill>
                          <a:schemeClr val="bg1"/>
                        </a:solidFill>
                        <a:effectLst/>
                      </a:endParaRPr>
                    </a:p>
                  </a:txBody>
                  <a:tcPr anchor="ctr">
                    <a:solidFill>
                      <a:srgbClr val="204056">
                        <a:alpha val="82352"/>
                      </a:srgbClr>
                    </a:solidFill>
                  </a:tcPr>
                </a:tc>
                <a:extLst>
                  <a:ext uri="{0D108BD9-81ED-4DB2-BD59-A6C34878D82A}">
                    <a16:rowId xmlns:a16="http://schemas.microsoft.com/office/drawing/2014/main" val="10000"/>
                  </a:ext>
                </a:extLst>
              </a:tr>
              <a:tr h="190145">
                <a:tc>
                  <a:txBody>
                    <a:bodyPr/>
                    <a:lstStyle/>
                    <a:p>
                      <a:pPr marR="0" algn="ctr" rtl="0">
                        <a:lnSpc>
                          <a:spcPct val="100000"/>
                        </a:lnSpc>
                        <a:spcBef>
                          <a:spcPts val="0"/>
                        </a:spcBef>
                        <a:spcAft>
                          <a:spcPts val="0"/>
                        </a:spcAft>
                        <a:buClr>
                          <a:srgbClr val="000000"/>
                        </a:buClr>
                        <a:buFont typeface="Arial"/>
                      </a:pPr>
                      <a:r>
                        <a:rPr lang="en-US" sz="800" b="0" i="0" u="none" strike="noStrike" cap="none" dirty="0">
                          <a:solidFill>
                            <a:schemeClr val="tx1"/>
                          </a:solidFill>
                          <a:effectLst/>
                          <a:latin typeface="Arial"/>
                          <a:cs typeface="Arial"/>
                          <a:sym typeface="Arial"/>
                        </a:rPr>
                        <a:t>b04d4c11-00bd-48a7-b886-957488d2e78d</a:t>
                      </a:r>
                    </a:p>
                  </a:txBody>
                  <a:tcPr anchor="ctr">
                    <a:solidFill>
                      <a:schemeClr val="bg1">
                        <a:alpha val="82352"/>
                      </a:schemeClr>
                    </a:solidFill>
                  </a:tcPr>
                </a:tc>
                <a:tc>
                  <a:txBody>
                    <a:bodyPr/>
                    <a:lstStyle/>
                    <a:p>
                      <a:pPr marR="0" algn="ctr" rtl="0">
                        <a:lnSpc>
                          <a:spcPct val="100000"/>
                        </a:lnSpc>
                        <a:spcBef>
                          <a:spcPts val="0"/>
                        </a:spcBef>
                        <a:spcAft>
                          <a:spcPts val="0"/>
                        </a:spcAft>
                        <a:buClr>
                          <a:srgbClr val="000000"/>
                        </a:buClr>
                        <a:buFont typeface="Arial"/>
                      </a:pPr>
                      <a:r>
                        <a:rPr lang="en-US" sz="800" b="0" i="0" u="none" strike="noStrike" cap="none" dirty="0">
                          <a:solidFill>
                            <a:schemeClr val="tx1"/>
                          </a:solidFill>
                          <a:effectLst/>
                          <a:latin typeface="Arial"/>
                          <a:cs typeface="Arial"/>
                          <a:sym typeface="Arial"/>
                        </a:rPr>
                        <a:t>True</a:t>
                      </a:r>
                    </a:p>
                  </a:txBody>
                  <a:tcPr anchor="ctr">
                    <a:solidFill>
                      <a:schemeClr val="bg1">
                        <a:alpha val="82352"/>
                      </a:schemeClr>
                    </a:solidFill>
                  </a:tcPr>
                </a:tc>
                <a:tc>
                  <a:txBody>
                    <a:bodyPr/>
                    <a:lstStyle/>
                    <a:p>
                      <a:pPr marR="0" algn="ctr" rtl="0">
                        <a:lnSpc>
                          <a:spcPct val="100000"/>
                        </a:lnSpc>
                        <a:spcBef>
                          <a:spcPts val="0"/>
                        </a:spcBef>
                        <a:spcAft>
                          <a:spcPts val="0"/>
                        </a:spcAft>
                        <a:buClr>
                          <a:srgbClr val="000000"/>
                        </a:buClr>
                        <a:buFont typeface="Arial"/>
                      </a:pPr>
                      <a:r>
                        <a:rPr lang="en-US" sz="800" b="0" i="0" u="none" strike="noStrike" cap="none" dirty="0">
                          <a:solidFill>
                            <a:schemeClr val="tx1"/>
                          </a:solidFill>
                          <a:effectLst/>
                          <a:latin typeface="Arial"/>
                          <a:cs typeface="Arial"/>
                          <a:sym typeface="Arial"/>
                        </a:rPr>
                        <a:t>3</a:t>
                      </a:r>
                    </a:p>
                  </a:txBody>
                  <a:tcPr anchor="ctr">
                    <a:solidFill>
                      <a:schemeClr val="bg1">
                        <a:alpha val="82352"/>
                      </a:schemeClr>
                    </a:solidFill>
                  </a:tcPr>
                </a:tc>
                <a:tc>
                  <a:txBody>
                    <a:bodyPr/>
                    <a:lstStyle/>
                    <a:p>
                      <a:pPr marR="0" algn="ctr" rtl="0">
                        <a:lnSpc>
                          <a:spcPct val="100000"/>
                        </a:lnSpc>
                        <a:spcBef>
                          <a:spcPts val="0"/>
                        </a:spcBef>
                        <a:spcAft>
                          <a:spcPts val="0"/>
                        </a:spcAft>
                        <a:buClr>
                          <a:srgbClr val="000000"/>
                        </a:buClr>
                        <a:buFont typeface="Arial"/>
                      </a:pPr>
                      <a:r>
                        <a:rPr lang="en-US" sz="800" b="0" i="0" u="none" strike="noStrike" cap="none" dirty="0">
                          <a:solidFill>
                            <a:schemeClr val="tx1"/>
                          </a:solidFill>
                          <a:effectLst/>
                          <a:latin typeface="Arial"/>
                          <a:cs typeface="Arial"/>
                          <a:sym typeface="Arial"/>
                        </a:rPr>
                        <a:t>False</a:t>
                      </a:r>
                    </a:p>
                  </a:txBody>
                  <a:tcPr anchor="ctr">
                    <a:solidFill>
                      <a:schemeClr val="bg1">
                        <a:alpha val="82352"/>
                      </a:schemeClr>
                    </a:solidFill>
                  </a:tcPr>
                </a:tc>
                <a:extLst>
                  <a:ext uri="{0D108BD9-81ED-4DB2-BD59-A6C34878D82A}">
                    <a16:rowId xmlns:a16="http://schemas.microsoft.com/office/drawing/2014/main" val="1349348956"/>
                  </a:ext>
                </a:extLst>
              </a:tr>
              <a:tr h="335475">
                <a:tc>
                  <a:txBody>
                    <a:bodyPr/>
                    <a:lstStyle/>
                    <a:p>
                      <a:pPr algn="ctr"/>
                      <a:r>
                        <a:rPr lang="en-US" sz="800">
                          <a:solidFill>
                            <a:schemeClr val="tx1"/>
                          </a:solidFill>
                          <a:effectLst/>
                        </a:rPr>
                        <a:t>a060d8cf-e244-4e24-9f15-ff41ee5d5a5d</a:t>
                      </a:r>
                    </a:p>
                  </a:txBody>
                  <a:tcPr anchor="ctr"/>
                </a:tc>
                <a:tc>
                  <a:txBody>
                    <a:bodyPr/>
                    <a:lstStyle/>
                    <a:p>
                      <a:pPr algn="ctr"/>
                      <a:r>
                        <a:rPr lang="en-US" sz="800">
                          <a:solidFill>
                            <a:schemeClr val="tx1"/>
                          </a:solidFill>
                          <a:effectLst/>
                        </a:rPr>
                        <a:t>True</a:t>
                      </a:r>
                    </a:p>
                  </a:txBody>
                  <a:tcPr anchor="ctr"/>
                </a:tc>
                <a:tc>
                  <a:txBody>
                    <a:bodyPr/>
                    <a:lstStyle/>
                    <a:p>
                      <a:pPr algn="ctr"/>
                      <a:r>
                        <a:rPr lang="en-US" sz="800" dirty="0">
                          <a:solidFill>
                            <a:schemeClr val="tx1"/>
                          </a:solidFill>
                          <a:effectLst/>
                        </a:rPr>
                        <a:t>3</a:t>
                      </a:r>
                    </a:p>
                  </a:txBody>
                  <a:tcPr anchor="ctr"/>
                </a:tc>
                <a:tc>
                  <a:txBody>
                    <a:bodyPr/>
                    <a:lstStyle/>
                    <a:p>
                      <a:pPr algn="ctr"/>
                      <a:r>
                        <a:rPr lang="en-US" sz="800" dirty="0">
                          <a:solidFill>
                            <a:schemeClr val="tx1"/>
                          </a:solidFill>
                          <a:effectLst/>
                        </a:rPr>
                        <a:t>True</a:t>
                      </a:r>
                    </a:p>
                  </a:txBody>
                  <a:tcPr anchor="ctr"/>
                </a:tc>
                <a:extLst>
                  <a:ext uri="{0D108BD9-81ED-4DB2-BD59-A6C34878D82A}">
                    <a16:rowId xmlns:a16="http://schemas.microsoft.com/office/drawing/2014/main" val="10001"/>
                  </a:ext>
                </a:extLst>
              </a:tr>
              <a:tr h="335475">
                <a:tc>
                  <a:txBody>
                    <a:bodyPr/>
                    <a:lstStyle/>
                    <a:p>
                      <a:pPr algn="ctr"/>
                      <a:r>
                        <a:rPr lang="en-US" sz="800" dirty="0">
                          <a:solidFill>
                            <a:schemeClr val="tx1"/>
                          </a:solidFill>
                          <a:effectLst/>
                        </a:rPr>
                        <a:t>f7776834-7e15-4e15-92b9-368a3a9e0b93</a:t>
                      </a:r>
                    </a:p>
                  </a:txBody>
                  <a:tcPr anchor="ctr"/>
                </a:tc>
                <a:tc>
                  <a:txBody>
                    <a:bodyPr/>
                    <a:lstStyle/>
                    <a:p>
                      <a:pPr algn="ctr"/>
                      <a:r>
                        <a:rPr lang="en-US" sz="800" dirty="0">
                          <a:solidFill>
                            <a:schemeClr val="tx1"/>
                          </a:solidFill>
                          <a:effectLst/>
                        </a:rPr>
                        <a:t>True</a:t>
                      </a:r>
                    </a:p>
                  </a:txBody>
                  <a:tcPr anchor="ctr"/>
                </a:tc>
                <a:tc>
                  <a:txBody>
                    <a:bodyPr/>
                    <a:lstStyle/>
                    <a:p>
                      <a:pPr algn="ctr"/>
                      <a:r>
                        <a:rPr lang="en-US" sz="800" dirty="0">
                          <a:solidFill>
                            <a:schemeClr val="tx1"/>
                          </a:solidFill>
                          <a:effectLst/>
                        </a:rPr>
                        <a:t>5</a:t>
                      </a:r>
                    </a:p>
                  </a:txBody>
                  <a:tcPr anchor="ctr"/>
                </a:tc>
                <a:tc>
                  <a:txBody>
                    <a:bodyPr/>
                    <a:lstStyle/>
                    <a:p>
                      <a:pPr algn="ctr"/>
                      <a:r>
                        <a:rPr lang="en-US" sz="800" dirty="0">
                          <a:solidFill>
                            <a:schemeClr val="tx1"/>
                          </a:solidFill>
                          <a:effectLst/>
                        </a:rPr>
                        <a:t>False</a:t>
                      </a:r>
                    </a:p>
                  </a:txBody>
                  <a:tcPr anchor="ctr"/>
                </a:tc>
                <a:extLst>
                  <a:ext uri="{0D108BD9-81ED-4DB2-BD59-A6C34878D82A}">
                    <a16:rowId xmlns:a16="http://schemas.microsoft.com/office/drawing/2014/main" val="10002"/>
                  </a:ext>
                </a:extLst>
              </a:tr>
              <a:tr h="335475">
                <a:tc>
                  <a:txBody>
                    <a:bodyPr/>
                    <a:lstStyle/>
                    <a:p>
                      <a:pPr algn="ctr"/>
                      <a:r>
                        <a:rPr lang="en-US" sz="800">
                          <a:solidFill>
                            <a:schemeClr val="tx1"/>
                          </a:solidFill>
                          <a:effectLst/>
                        </a:rPr>
                        <a:t>0996d551-f7db-4f7d-b6e6-98d67455b43d</a:t>
                      </a:r>
                    </a:p>
                  </a:txBody>
                  <a:tcPr anchor="ctr"/>
                </a:tc>
                <a:tc>
                  <a:txBody>
                    <a:bodyPr/>
                    <a:lstStyle/>
                    <a:p>
                      <a:pPr algn="ctr"/>
                      <a:r>
                        <a:rPr lang="en-US" sz="800">
                          <a:solidFill>
                            <a:schemeClr val="tx1"/>
                          </a:solidFill>
                          <a:effectLst/>
                        </a:rPr>
                        <a:t>True</a:t>
                      </a:r>
                    </a:p>
                  </a:txBody>
                  <a:tcPr anchor="ctr"/>
                </a:tc>
                <a:tc>
                  <a:txBody>
                    <a:bodyPr/>
                    <a:lstStyle/>
                    <a:p>
                      <a:pPr algn="ctr"/>
                      <a:r>
                        <a:rPr lang="en-US" sz="800" dirty="0">
                          <a:solidFill>
                            <a:schemeClr val="tx1"/>
                          </a:solidFill>
                          <a:effectLst/>
                        </a:rPr>
                        <a:t>5</a:t>
                      </a:r>
                    </a:p>
                  </a:txBody>
                  <a:tcPr anchor="ctr"/>
                </a:tc>
                <a:tc>
                  <a:txBody>
                    <a:bodyPr/>
                    <a:lstStyle/>
                    <a:p>
                      <a:pPr algn="ctr"/>
                      <a:r>
                        <a:rPr lang="en-US" sz="800" dirty="0">
                          <a:solidFill>
                            <a:schemeClr val="tx1"/>
                          </a:solidFill>
                          <a:effectLst/>
                        </a:rPr>
                        <a:t>True</a:t>
                      </a:r>
                    </a:p>
                  </a:txBody>
                  <a:tcPr anchor="ctr"/>
                </a:tc>
                <a:extLst>
                  <a:ext uri="{0D108BD9-81ED-4DB2-BD59-A6C34878D82A}">
                    <a16:rowId xmlns:a16="http://schemas.microsoft.com/office/drawing/2014/main" val="10003"/>
                  </a:ext>
                </a:extLst>
              </a:tr>
              <a:tr h="335475">
                <a:tc>
                  <a:txBody>
                    <a:bodyPr/>
                    <a:lstStyle/>
                    <a:p>
                      <a:pPr algn="ctr"/>
                      <a:r>
                        <a:rPr lang="en-US" sz="800">
                          <a:solidFill>
                            <a:schemeClr val="tx1"/>
                          </a:solidFill>
                          <a:effectLst/>
                        </a:rPr>
                        <a:t>b9bb1470-4f3f-4867-9c1c-353cce8af973</a:t>
                      </a:r>
                    </a:p>
                  </a:txBody>
                  <a:tcPr anchor="ctr"/>
                </a:tc>
                <a:tc>
                  <a:txBody>
                    <a:bodyPr/>
                    <a:lstStyle/>
                    <a:p>
                      <a:pPr algn="ctr"/>
                      <a:r>
                        <a:rPr lang="en-US" sz="800">
                          <a:solidFill>
                            <a:schemeClr val="tx1"/>
                          </a:solidFill>
                          <a:effectLst/>
                        </a:rPr>
                        <a:t>False</a:t>
                      </a:r>
                    </a:p>
                  </a:txBody>
                  <a:tcPr anchor="ctr"/>
                </a:tc>
                <a:tc>
                  <a:txBody>
                    <a:bodyPr/>
                    <a:lstStyle/>
                    <a:p>
                      <a:pPr algn="ctr"/>
                      <a:r>
                        <a:rPr lang="en-US" sz="800">
                          <a:solidFill>
                            <a:schemeClr val="tx1"/>
                          </a:solidFill>
                          <a:effectLst/>
                        </a:rPr>
                        <a:t>NULL</a:t>
                      </a:r>
                    </a:p>
                  </a:txBody>
                  <a:tcPr anchor="ctr"/>
                </a:tc>
                <a:tc>
                  <a:txBody>
                    <a:bodyPr/>
                    <a:lstStyle/>
                    <a:p>
                      <a:pPr algn="ctr"/>
                      <a:r>
                        <a:rPr lang="en-US" sz="800" dirty="0">
                          <a:solidFill>
                            <a:schemeClr val="tx1"/>
                          </a:solidFill>
                          <a:effectLst/>
                        </a:rPr>
                        <a:t>False</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335231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1.6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4" name="Shape 324"/>
          <p:cNvSpPr txBox="1"/>
          <p:nvPr/>
        </p:nvSpPr>
        <p:spPr>
          <a:xfrm>
            <a:off x="51160" y="1214674"/>
            <a:ext cx="8331952"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Here are my insights, based on the data, for </a:t>
            </a:r>
            <a:r>
              <a:rPr lang="en-US" sz="1200" b="0" i="0" u="none" strike="noStrike" cap="none" dirty="0" err="1">
                <a:solidFill>
                  <a:srgbClr val="000000"/>
                </a:solidFill>
                <a:latin typeface="Roboto"/>
                <a:ea typeface="Roboto"/>
                <a:cs typeface="Roboto"/>
                <a:sym typeface="Roboto"/>
              </a:rPr>
              <a:t>Warby</a:t>
            </a:r>
            <a:r>
              <a:rPr lang="en-US" sz="1200" b="0" i="0" u="none" strike="noStrike" cap="none" dirty="0">
                <a:solidFill>
                  <a:srgbClr val="000000"/>
                </a:solidFill>
                <a:latin typeface="Roboto"/>
                <a:ea typeface="Roboto"/>
                <a:cs typeface="Roboto"/>
                <a:sym typeface="Roboto"/>
              </a:rPr>
              <a:t> Parker</a:t>
            </a:r>
            <a:r>
              <a:rPr lang="en-US" sz="1200" dirty="0">
                <a:latin typeface="Roboto"/>
                <a:ea typeface="Roboto"/>
                <a:cs typeface="Roboto"/>
                <a:sym typeface="Roboto"/>
              </a:rPr>
              <a:t>.</a:t>
            </a:r>
          </a:p>
          <a:p>
            <a:pPr marL="171450" lvl="5" indent="-171450">
              <a:lnSpc>
                <a:spcPct val="115000"/>
              </a:lnSpc>
              <a:buClr>
                <a:schemeClr val="dk1"/>
              </a:buClr>
              <a:buSzPts val="1100"/>
              <a:buFont typeface="Arial" panose="020B0604020202020204" pitchFamily="34" charset="0"/>
              <a:buChar char="•"/>
            </a:pPr>
            <a:r>
              <a:rPr lang="en-US" sz="1200" b="0" i="0" u="none" strike="noStrike" cap="none" dirty="0" err="1">
                <a:solidFill>
                  <a:srgbClr val="000000"/>
                </a:solidFill>
                <a:latin typeface="Roboto"/>
                <a:ea typeface="Roboto"/>
                <a:cs typeface="Roboto"/>
                <a:sym typeface="Roboto"/>
              </a:rPr>
              <a:t>Warby</a:t>
            </a:r>
            <a:r>
              <a:rPr lang="en-US" sz="1200" b="0" i="0" u="none" strike="noStrike" cap="none" dirty="0">
                <a:solidFill>
                  <a:srgbClr val="000000"/>
                </a:solidFill>
                <a:latin typeface="Roboto"/>
                <a:ea typeface="Roboto"/>
                <a:cs typeface="Roboto"/>
                <a:sym typeface="Roboto"/>
              </a:rPr>
              <a:t> should only offer</a:t>
            </a:r>
            <a:r>
              <a:rPr lang="en-US" sz="1200" dirty="0">
                <a:latin typeface="Roboto"/>
                <a:ea typeface="Roboto"/>
                <a:cs typeface="Roboto"/>
                <a:sym typeface="Roboto"/>
              </a:rPr>
              <a:t> 5 take home pairs of glasses because the data show that the chances of someone purchasing goes up greatly. </a:t>
            </a:r>
          </a:p>
          <a:p>
            <a:pPr marL="171450" lvl="5" indent="-171450">
              <a:lnSpc>
                <a:spcPct val="115000"/>
              </a:lnSpc>
              <a:buClr>
                <a:schemeClr val="dk1"/>
              </a:buClr>
              <a:buSzPts val="11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They s</a:t>
            </a:r>
            <a:r>
              <a:rPr lang="en-US" sz="1200" dirty="0">
                <a:latin typeface="Roboto"/>
                <a:ea typeface="Roboto"/>
                <a:cs typeface="Roboto"/>
                <a:sym typeface="Roboto"/>
              </a:rPr>
              <a:t>hould make their survey more user friendly so it is more likely that users will finish the survey.</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1478791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a:solidFill>
                  <a:srgbClr val="295269"/>
                </a:solidFill>
                <a:latin typeface="Roboto"/>
                <a:ea typeface="Roboto"/>
                <a:cs typeface="Roboto"/>
                <a:sym typeface="Roboto"/>
              </a:rPr>
              <a:t>Example Table of Contents</a:t>
            </a:r>
            <a:endParaRPr sz="2800" b="1" i="0" u="none" strike="noStrike" cap="none">
              <a:solidFill>
                <a:srgbClr val="295269"/>
              </a:solidFill>
              <a:latin typeface="Roboto"/>
              <a:ea typeface="Roboto"/>
              <a:cs typeface="Roboto"/>
              <a:sym typeface="Roboto"/>
            </a:endParaRPr>
          </a:p>
        </p:txBody>
      </p:sp>
      <p:sp>
        <p:nvSpPr>
          <p:cNvPr id="305" name="Shape 305"/>
          <p:cNvSpPr txBox="1"/>
          <p:nvPr/>
        </p:nvSpPr>
        <p:spPr>
          <a:xfrm>
            <a:off x="311700" y="1305322"/>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b="0" i="0" u="none" strike="noStrike" cap="none" dirty="0">
                <a:solidFill>
                  <a:srgbClr val="222222"/>
                </a:solidFill>
                <a:highlight>
                  <a:srgbClr val="FFFFFF"/>
                </a:highlight>
                <a:latin typeface="Roboto"/>
                <a:ea typeface="Roboto"/>
                <a:cs typeface="Roboto"/>
                <a:sym typeface="Roboto"/>
              </a:rPr>
              <a:t>Get familiar with </a:t>
            </a:r>
            <a:r>
              <a:rPr lang="en" sz="2400" dirty="0">
                <a:solidFill>
                  <a:srgbClr val="222222"/>
                </a:solidFill>
                <a:highlight>
                  <a:srgbClr val="FFFFFF"/>
                </a:highlight>
                <a:latin typeface="Roboto"/>
                <a:ea typeface="Roboto"/>
                <a:cs typeface="Roboto"/>
                <a:sym typeface="Roboto"/>
              </a:rPr>
              <a:t>Warby Parker</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b="0" i="0" u="none" strike="noStrike" cap="none" dirty="0">
                <a:solidFill>
                  <a:srgbClr val="222222"/>
                </a:solidFill>
                <a:highlight>
                  <a:srgbClr val="FFFFFF"/>
                </a:highlight>
                <a:latin typeface="Roboto"/>
                <a:ea typeface="Roboto"/>
                <a:cs typeface="Roboto"/>
                <a:sym typeface="Roboto"/>
              </a:rPr>
              <a:t>Quiz </a:t>
            </a:r>
            <a:r>
              <a:rPr lang="en-US" sz="2400" b="0" i="0" u="none" strike="noStrike" cap="none" dirty="0" err="1">
                <a:solidFill>
                  <a:srgbClr val="222222"/>
                </a:solidFill>
                <a:highlight>
                  <a:srgbClr val="FFFFFF"/>
                </a:highlight>
                <a:latin typeface="Roboto"/>
                <a:ea typeface="Roboto"/>
                <a:cs typeface="Roboto"/>
                <a:sym typeface="Roboto"/>
              </a:rPr>
              <a:t>Funnal</a:t>
            </a:r>
            <a:r>
              <a:rPr lang="en-US" sz="2400" b="0" i="0" u="none" strike="noStrike" cap="none" dirty="0">
                <a:solidFill>
                  <a:srgbClr val="222222"/>
                </a:solidFill>
                <a:highlight>
                  <a:srgbClr val="FFFFFF"/>
                </a:highlight>
                <a:latin typeface="Roboto"/>
                <a:ea typeface="Roboto"/>
                <a:cs typeface="Roboto"/>
                <a:sym typeface="Roboto"/>
              </a:rPr>
              <a:t> Analysis</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A/B Testing with Home Try-On Funnel</a:t>
            </a:r>
          </a:p>
          <a:p>
            <a:pPr marL="457200" marR="0" lvl="0" indent="-381000" algn="l" rtl="0">
              <a:lnSpc>
                <a:spcPct val="115000"/>
              </a:lnSpc>
              <a:spcBef>
                <a:spcPts val="0"/>
              </a:spcBef>
              <a:spcAft>
                <a:spcPts val="0"/>
              </a:spcAft>
              <a:buClr>
                <a:srgbClr val="222222"/>
              </a:buClr>
              <a:buSzPts val="2400"/>
              <a:buFont typeface="Roboto"/>
              <a:buAutoNum type="arabicPeriod"/>
            </a:pPr>
            <a:r>
              <a:rPr lang="en" sz="2400" b="0" i="0" u="none" strike="noStrike" cap="none" dirty="0">
                <a:solidFill>
                  <a:srgbClr val="222222"/>
                </a:solidFill>
                <a:highlight>
                  <a:srgbClr val="FFFFFF"/>
                </a:highlight>
                <a:latin typeface="Roboto"/>
                <a:ea typeface="Roboto"/>
                <a:cs typeface="Roboto"/>
                <a:sym typeface="Roboto"/>
              </a:rPr>
              <a:t>Insight Of </a:t>
            </a:r>
            <a:r>
              <a:rPr lang="en-US" sz="2400" b="0" i="0" u="none" strike="noStrike" cap="none" dirty="0">
                <a:solidFill>
                  <a:srgbClr val="222222"/>
                </a:solidFill>
                <a:highlight>
                  <a:srgbClr val="FFFFFF"/>
                </a:highlight>
                <a:latin typeface="Roboto"/>
                <a:ea typeface="Roboto"/>
                <a:cs typeface="Roboto"/>
                <a:sym typeface="Roboto"/>
              </a:rPr>
              <a:t>The Data Analysis</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1. </a:t>
            </a:r>
            <a:r>
              <a:rPr lang="en-US" sz="4800" b="0" i="0" u="none" strike="noStrike" cap="none" dirty="0">
                <a:solidFill>
                  <a:schemeClr val="lt1"/>
                </a:solidFill>
                <a:latin typeface="Roboto Black"/>
                <a:ea typeface="Roboto Black"/>
                <a:cs typeface="Roboto Black"/>
                <a:sym typeface="Roboto Black"/>
              </a:rPr>
              <a:t>Getting Familiar with </a:t>
            </a:r>
            <a:r>
              <a:rPr lang="en-US" sz="4800" b="0" i="0" u="none" strike="noStrike" cap="none" dirty="0" err="1">
                <a:solidFill>
                  <a:schemeClr val="lt1"/>
                </a:solidFill>
                <a:latin typeface="Roboto Black"/>
                <a:ea typeface="Roboto Black"/>
                <a:cs typeface="Roboto Black"/>
                <a:sym typeface="Roboto Black"/>
              </a:rPr>
              <a:t>Warby</a:t>
            </a:r>
            <a:r>
              <a:rPr lang="en-US" sz="4800" b="0" i="0" u="none" strike="noStrike" cap="none" dirty="0">
                <a:solidFill>
                  <a:schemeClr val="lt1"/>
                </a:solidFill>
                <a:latin typeface="Roboto Black"/>
                <a:ea typeface="Roboto Black"/>
                <a:cs typeface="Roboto Black"/>
                <a:sym typeface="Roboto Black"/>
              </a:rPr>
              <a:t> Parker</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Qu</a:t>
            </a:r>
            <a:r>
              <a:rPr lang="en-US" sz="2400" b="1" i="0" u="none" strike="noStrike" cap="none" dirty="0" err="1">
                <a:solidFill>
                  <a:srgbClr val="295269"/>
                </a:solidFill>
                <a:latin typeface="Roboto"/>
                <a:ea typeface="Roboto"/>
                <a:cs typeface="Roboto"/>
                <a:sym typeface="Roboto"/>
              </a:rPr>
              <a:t>estion</a:t>
            </a:r>
            <a:r>
              <a:rPr lang="en-US" sz="2400" b="1" i="0" u="none" strike="noStrike" cap="none" dirty="0">
                <a:solidFill>
                  <a:srgbClr val="295269"/>
                </a:solidFill>
                <a:latin typeface="Roboto"/>
                <a:ea typeface="Roboto"/>
                <a:cs typeface="Roboto"/>
                <a:sym typeface="Roboto"/>
              </a:rPr>
              <a:t>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177975" y="3115441"/>
            <a:ext cx="3870900" cy="1735434"/>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dirty="0">
                <a:latin typeface="Courier New"/>
                <a:ea typeface="Courier New"/>
                <a:cs typeface="Courier New"/>
                <a:sym typeface="Courier New"/>
              </a:rPr>
              <a:t>Query ran:</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SELECT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FROM s</a:t>
            </a:r>
            <a:r>
              <a:rPr lang="en-US" sz="900" b="0" i="0" u="none" strike="noStrike" cap="none" dirty="0">
                <a:solidFill>
                  <a:srgbClr val="000000"/>
                </a:solidFill>
                <a:latin typeface="Courier New"/>
                <a:ea typeface="Courier New"/>
                <a:cs typeface="Courier New"/>
                <a:sym typeface="Courier New"/>
              </a:rPr>
              <a:t>u</a:t>
            </a:r>
            <a:r>
              <a:rPr lang="en" sz="900" b="0" i="0" u="none" strike="noStrike" cap="none" dirty="0">
                <a:solidFill>
                  <a:srgbClr val="000000"/>
                </a:solidFill>
                <a:latin typeface="Courier New"/>
                <a:ea typeface="Courier New"/>
                <a:cs typeface="Courier New"/>
                <a:sym typeface="Courier New"/>
              </a:rPr>
              <a:t>rvey</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LIMIT 10;</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What columns does the table have?</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This table has 3 columns question, </a:t>
            </a:r>
            <a:r>
              <a:rPr lang="en-US" sz="1200" b="0" i="0" u="none" strike="noStrike" cap="none" dirty="0" err="1">
                <a:solidFill>
                  <a:srgbClr val="000000"/>
                </a:solidFill>
                <a:latin typeface="Roboto"/>
                <a:ea typeface="Roboto"/>
                <a:cs typeface="Roboto"/>
                <a:sym typeface="Roboto"/>
              </a:rPr>
              <a:t>user_id</a:t>
            </a:r>
            <a:r>
              <a:rPr lang="en-US" sz="1200" dirty="0">
                <a:latin typeface="Roboto"/>
                <a:ea typeface="Roboto"/>
                <a:cs typeface="Roboto"/>
                <a:sym typeface="Roboto"/>
              </a:rPr>
              <a:t>, and response</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This is allowing us to get a look at the data in the table and get     an idea of what kind of data we are dealing with.</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2316778670"/>
              </p:ext>
            </p:extLst>
          </p:nvPr>
        </p:nvGraphicFramePr>
        <p:xfrm>
          <a:off x="5279492" y="393793"/>
          <a:ext cx="3686533" cy="3798836"/>
        </p:xfrm>
        <a:graphic>
          <a:graphicData uri="http://schemas.openxmlformats.org/drawingml/2006/table">
            <a:tbl>
              <a:tblPr>
                <a:noFill/>
                <a:tableStyleId>{41C52BF7-F10D-42DD-8479-FF2DDF1A0279}</a:tableStyleId>
              </a:tblPr>
              <a:tblGrid>
                <a:gridCol w="1083894">
                  <a:extLst>
                    <a:ext uri="{9D8B030D-6E8A-4147-A177-3AD203B41FA5}">
                      <a16:colId xmlns:a16="http://schemas.microsoft.com/office/drawing/2014/main" val="20000"/>
                    </a:ext>
                  </a:extLst>
                </a:gridCol>
                <a:gridCol w="1405021">
                  <a:extLst>
                    <a:ext uri="{9D8B030D-6E8A-4147-A177-3AD203B41FA5}">
                      <a16:colId xmlns:a16="http://schemas.microsoft.com/office/drawing/2014/main" val="20001"/>
                    </a:ext>
                  </a:extLst>
                </a:gridCol>
                <a:gridCol w="1197618">
                  <a:extLst>
                    <a:ext uri="{9D8B030D-6E8A-4147-A177-3AD203B41FA5}">
                      <a16:colId xmlns:a16="http://schemas.microsoft.com/office/drawing/2014/main" val="20002"/>
                    </a:ext>
                  </a:extLst>
                </a:gridCol>
              </a:tblGrid>
              <a:tr h="419816">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err="1">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response</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37902">
                <a:tc>
                  <a:txBody>
                    <a:bodyPr/>
                    <a:lstStyle/>
                    <a:p>
                      <a:pPr algn="l"/>
                      <a:r>
                        <a:rPr lang="en-US" sz="800" dirty="0">
                          <a:solidFill>
                            <a:srgbClr val="525252"/>
                          </a:solidFill>
                          <a:effectLst/>
                        </a:rPr>
                        <a:t>1. What are you looking for?</a:t>
                      </a:r>
                    </a:p>
                  </a:txBody>
                  <a:tcPr anchor="ctr"/>
                </a:tc>
                <a:tc>
                  <a:txBody>
                    <a:bodyPr/>
                    <a:lstStyle/>
                    <a:p>
                      <a:pPr algn="l"/>
                      <a:r>
                        <a:rPr lang="en-US" sz="800" dirty="0">
                          <a:solidFill>
                            <a:srgbClr val="525252"/>
                          </a:solidFill>
                          <a:effectLst/>
                        </a:rPr>
                        <a:t>005e7f99-d48c-4fce-b605-10506c85aaf7</a:t>
                      </a:r>
                    </a:p>
                  </a:txBody>
                  <a:tcPr anchor="ctr"/>
                </a:tc>
                <a:tc>
                  <a:txBody>
                    <a:bodyPr/>
                    <a:lstStyle/>
                    <a:p>
                      <a:pPr algn="ctr"/>
                      <a:r>
                        <a:rPr lang="en-US" sz="800">
                          <a:solidFill>
                            <a:srgbClr val="525252"/>
                          </a:solidFill>
                          <a:effectLst/>
                        </a:rPr>
                        <a:t>Women's Styles</a:t>
                      </a:r>
                    </a:p>
                  </a:txBody>
                  <a:tcPr anchor="ctr"/>
                </a:tc>
                <a:extLst>
                  <a:ext uri="{0D108BD9-81ED-4DB2-BD59-A6C34878D82A}">
                    <a16:rowId xmlns:a16="http://schemas.microsoft.com/office/drawing/2014/main" val="10001"/>
                  </a:ext>
                </a:extLst>
              </a:tr>
              <a:tr h="337902">
                <a:tc>
                  <a:txBody>
                    <a:bodyPr/>
                    <a:lstStyle/>
                    <a:p>
                      <a:pPr algn="l"/>
                      <a:r>
                        <a:rPr lang="en-US" sz="800" dirty="0">
                          <a:solidFill>
                            <a:srgbClr val="525252"/>
                          </a:solidFill>
                          <a:effectLst/>
                        </a:rPr>
                        <a:t>2. What's your fit?</a:t>
                      </a:r>
                    </a:p>
                  </a:txBody>
                  <a:tcPr anchor="ctr"/>
                </a:tc>
                <a:tc>
                  <a:txBody>
                    <a:bodyPr/>
                    <a:lstStyle/>
                    <a:p>
                      <a:pPr algn="l"/>
                      <a:r>
                        <a:rPr lang="en-US" sz="800" dirty="0">
                          <a:solidFill>
                            <a:srgbClr val="525252"/>
                          </a:solidFill>
                          <a:effectLst/>
                        </a:rPr>
                        <a:t>005e7f99-d48c-4fce-b605-10506c85aaf7</a:t>
                      </a:r>
                    </a:p>
                  </a:txBody>
                  <a:tcPr anchor="ctr"/>
                </a:tc>
                <a:tc>
                  <a:txBody>
                    <a:bodyPr/>
                    <a:lstStyle/>
                    <a:p>
                      <a:pPr algn="ctr"/>
                      <a:r>
                        <a:rPr lang="en-US" sz="800">
                          <a:solidFill>
                            <a:srgbClr val="525252"/>
                          </a:solidFill>
                          <a:effectLst/>
                        </a:rPr>
                        <a:t>Medium</a:t>
                      </a:r>
                    </a:p>
                  </a:txBody>
                  <a:tcPr anchor="ctr"/>
                </a:tc>
                <a:extLst>
                  <a:ext uri="{0D108BD9-81ED-4DB2-BD59-A6C34878D82A}">
                    <a16:rowId xmlns:a16="http://schemas.microsoft.com/office/drawing/2014/main" val="1099680178"/>
                  </a:ext>
                </a:extLst>
              </a:tr>
              <a:tr h="337902">
                <a:tc>
                  <a:txBody>
                    <a:bodyPr/>
                    <a:lstStyle/>
                    <a:p>
                      <a:pPr algn="l"/>
                      <a:r>
                        <a:rPr lang="en-US" sz="800" dirty="0">
                          <a:solidFill>
                            <a:srgbClr val="525252"/>
                          </a:solidFill>
                          <a:effectLst/>
                        </a:rPr>
                        <a:t>3. Which shapes do you like?</a:t>
                      </a:r>
                    </a:p>
                  </a:txBody>
                  <a:tcPr anchor="ctr"/>
                </a:tc>
                <a:tc>
                  <a:txBody>
                    <a:bodyPr/>
                    <a:lstStyle/>
                    <a:p>
                      <a:pPr algn="l"/>
                      <a:r>
                        <a:rPr lang="en-US" sz="800" dirty="0">
                          <a:solidFill>
                            <a:srgbClr val="525252"/>
                          </a:solidFill>
                          <a:effectLst/>
                        </a:rPr>
                        <a:t>00a556ed-f13e-4c67-8704-27e3573684cd</a:t>
                      </a:r>
                    </a:p>
                  </a:txBody>
                  <a:tcPr anchor="ctr"/>
                </a:tc>
                <a:tc>
                  <a:txBody>
                    <a:bodyPr/>
                    <a:lstStyle/>
                    <a:p>
                      <a:pPr algn="ctr"/>
                      <a:r>
                        <a:rPr lang="en-US" sz="800">
                          <a:solidFill>
                            <a:srgbClr val="525252"/>
                          </a:solidFill>
                          <a:effectLst/>
                        </a:rPr>
                        <a:t>Round</a:t>
                      </a:r>
                    </a:p>
                  </a:txBody>
                  <a:tcPr anchor="ctr"/>
                </a:tc>
                <a:extLst>
                  <a:ext uri="{0D108BD9-81ED-4DB2-BD59-A6C34878D82A}">
                    <a16:rowId xmlns:a16="http://schemas.microsoft.com/office/drawing/2014/main" val="3332083251"/>
                  </a:ext>
                </a:extLst>
              </a:tr>
              <a:tr h="337902">
                <a:tc>
                  <a:txBody>
                    <a:bodyPr/>
                    <a:lstStyle/>
                    <a:p>
                      <a:pPr algn="l"/>
                      <a:r>
                        <a:rPr lang="en-US" sz="800" dirty="0">
                          <a:solidFill>
                            <a:srgbClr val="525252"/>
                          </a:solidFill>
                          <a:effectLst/>
                        </a:rPr>
                        <a:t>4. Which colors do you like?</a:t>
                      </a:r>
                    </a:p>
                  </a:txBody>
                  <a:tcPr anchor="ctr"/>
                </a:tc>
                <a:tc>
                  <a:txBody>
                    <a:bodyPr/>
                    <a:lstStyle/>
                    <a:p>
                      <a:pPr algn="l"/>
                      <a:r>
                        <a:rPr lang="en-US" sz="800" dirty="0">
                          <a:solidFill>
                            <a:srgbClr val="525252"/>
                          </a:solidFill>
                          <a:effectLst/>
                        </a:rPr>
                        <a:t>00a556ed-f13e-4c67-8704-27e3573684cd</a:t>
                      </a:r>
                    </a:p>
                  </a:txBody>
                  <a:tcPr anchor="ctr"/>
                </a:tc>
                <a:tc>
                  <a:txBody>
                    <a:bodyPr/>
                    <a:lstStyle/>
                    <a:p>
                      <a:pPr algn="ctr"/>
                      <a:r>
                        <a:rPr lang="en-US" sz="800">
                          <a:solidFill>
                            <a:srgbClr val="525252"/>
                          </a:solidFill>
                          <a:effectLst/>
                        </a:rPr>
                        <a:t>Two-Tone</a:t>
                      </a:r>
                    </a:p>
                  </a:txBody>
                  <a:tcPr anchor="ctr"/>
                </a:tc>
                <a:extLst>
                  <a:ext uri="{0D108BD9-81ED-4DB2-BD59-A6C34878D82A}">
                    <a16:rowId xmlns:a16="http://schemas.microsoft.com/office/drawing/2014/main" val="4285380406"/>
                  </a:ext>
                </a:extLst>
              </a:tr>
              <a:tr h="337902">
                <a:tc>
                  <a:txBody>
                    <a:bodyPr/>
                    <a:lstStyle/>
                    <a:p>
                      <a:pPr algn="l"/>
                      <a:r>
                        <a:rPr lang="en-US" sz="800" dirty="0">
                          <a:solidFill>
                            <a:srgbClr val="525252"/>
                          </a:solidFill>
                          <a:effectLst/>
                        </a:rPr>
                        <a:t>1. What are you looking for?</a:t>
                      </a:r>
                    </a:p>
                  </a:txBody>
                  <a:tcPr anchor="ctr"/>
                </a:tc>
                <a:tc>
                  <a:txBody>
                    <a:bodyPr/>
                    <a:lstStyle/>
                    <a:p>
                      <a:pPr algn="l"/>
                      <a:r>
                        <a:rPr lang="en-US" sz="800" dirty="0">
                          <a:solidFill>
                            <a:srgbClr val="525252"/>
                          </a:solidFill>
                          <a:effectLst/>
                        </a:rPr>
                        <a:t>00a556ed-f13e-4c67-8704-27e3573684cd</a:t>
                      </a:r>
                    </a:p>
                  </a:txBody>
                  <a:tcPr anchor="ctr"/>
                </a:tc>
                <a:tc>
                  <a:txBody>
                    <a:bodyPr/>
                    <a:lstStyle/>
                    <a:p>
                      <a:pPr algn="ctr"/>
                      <a:r>
                        <a:rPr lang="en-US" sz="800">
                          <a:solidFill>
                            <a:srgbClr val="525252"/>
                          </a:solidFill>
                          <a:effectLst/>
                        </a:rPr>
                        <a:t>I'm not sure. Let's skip it.</a:t>
                      </a:r>
                    </a:p>
                  </a:txBody>
                  <a:tcPr anchor="ctr"/>
                </a:tc>
                <a:extLst>
                  <a:ext uri="{0D108BD9-81ED-4DB2-BD59-A6C34878D82A}">
                    <a16:rowId xmlns:a16="http://schemas.microsoft.com/office/drawing/2014/main" val="1124140626"/>
                  </a:ext>
                </a:extLst>
              </a:tr>
              <a:tr h="337902">
                <a:tc>
                  <a:txBody>
                    <a:bodyPr/>
                    <a:lstStyle/>
                    <a:p>
                      <a:pPr algn="l"/>
                      <a:r>
                        <a:rPr lang="en-US" sz="800" dirty="0">
                          <a:solidFill>
                            <a:srgbClr val="525252"/>
                          </a:solidFill>
                          <a:effectLst/>
                        </a:rPr>
                        <a:t>2. What's your fit?</a:t>
                      </a:r>
                    </a:p>
                  </a:txBody>
                  <a:tcPr anchor="ctr"/>
                </a:tc>
                <a:tc>
                  <a:txBody>
                    <a:bodyPr/>
                    <a:lstStyle/>
                    <a:p>
                      <a:pPr algn="l"/>
                      <a:r>
                        <a:rPr lang="en-US" sz="800" dirty="0">
                          <a:solidFill>
                            <a:srgbClr val="525252"/>
                          </a:solidFill>
                          <a:effectLst/>
                        </a:rPr>
                        <a:t>00a556ed-f13e-4c67-8704-27e3573684cd</a:t>
                      </a:r>
                    </a:p>
                  </a:txBody>
                  <a:tcPr anchor="ctr"/>
                </a:tc>
                <a:tc>
                  <a:txBody>
                    <a:bodyPr/>
                    <a:lstStyle/>
                    <a:p>
                      <a:pPr algn="ctr"/>
                      <a:r>
                        <a:rPr lang="en-US" sz="800">
                          <a:solidFill>
                            <a:srgbClr val="525252"/>
                          </a:solidFill>
                          <a:effectLst/>
                        </a:rPr>
                        <a:t>Narrow</a:t>
                      </a:r>
                    </a:p>
                  </a:txBody>
                  <a:tcPr anchor="ctr"/>
                </a:tc>
                <a:extLst>
                  <a:ext uri="{0D108BD9-81ED-4DB2-BD59-A6C34878D82A}">
                    <a16:rowId xmlns:a16="http://schemas.microsoft.com/office/drawing/2014/main" val="1788949096"/>
                  </a:ext>
                </a:extLst>
              </a:tr>
              <a:tr h="337902">
                <a:tc>
                  <a:txBody>
                    <a:bodyPr/>
                    <a:lstStyle/>
                    <a:p>
                      <a:pPr algn="l"/>
                      <a:r>
                        <a:rPr lang="en-US" sz="800" dirty="0">
                          <a:solidFill>
                            <a:srgbClr val="525252"/>
                          </a:solidFill>
                          <a:effectLst/>
                        </a:rPr>
                        <a:t>5. When was your last eye exam?</a:t>
                      </a:r>
                    </a:p>
                  </a:txBody>
                  <a:tcPr anchor="ctr"/>
                </a:tc>
                <a:tc>
                  <a:txBody>
                    <a:bodyPr/>
                    <a:lstStyle/>
                    <a:p>
                      <a:pPr algn="l"/>
                      <a:r>
                        <a:rPr lang="en-US" sz="800" dirty="0">
                          <a:solidFill>
                            <a:srgbClr val="525252"/>
                          </a:solidFill>
                          <a:effectLst/>
                        </a:rPr>
                        <a:t>00a556ed-f13e-4c67-8704-27e3573684cd</a:t>
                      </a:r>
                    </a:p>
                  </a:txBody>
                  <a:tcPr anchor="ctr"/>
                </a:tc>
                <a:tc>
                  <a:txBody>
                    <a:bodyPr/>
                    <a:lstStyle/>
                    <a:p>
                      <a:pPr algn="ctr"/>
                      <a:r>
                        <a:rPr lang="en-US" sz="800">
                          <a:solidFill>
                            <a:srgbClr val="525252"/>
                          </a:solidFill>
                          <a:effectLst/>
                        </a:rPr>
                        <a:t>&lt;1 Year</a:t>
                      </a:r>
                    </a:p>
                  </a:txBody>
                  <a:tcPr anchor="ctr"/>
                </a:tc>
                <a:extLst>
                  <a:ext uri="{0D108BD9-81ED-4DB2-BD59-A6C34878D82A}">
                    <a16:rowId xmlns:a16="http://schemas.microsoft.com/office/drawing/2014/main" val="3066617094"/>
                  </a:ext>
                </a:extLst>
              </a:tr>
              <a:tr h="337902">
                <a:tc>
                  <a:txBody>
                    <a:bodyPr/>
                    <a:lstStyle/>
                    <a:p>
                      <a:pPr algn="l"/>
                      <a:r>
                        <a:rPr lang="en-US" sz="800" dirty="0">
                          <a:solidFill>
                            <a:srgbClr val="525252"/>
                          </a:solidFill>
                          <a:effectLst/>
                        </a:rPr>
                        <a:t>3. Which shapes do you like?</a:t>
                      </a:r>
                    </a:p>
                  </a:txBody>
                  <a:tcPr anchor="ctr"/>
                </a:tc>
                <a:tc>
                  <a:txBody>
                    <a:bodyPr/>
                    <a:lstStyle/>
                    <a:p>
                      <a:pPr algn="l"/>
                      <a:r>
                        <a:rPr lang="en-US" sz="800" dirty="0">
                          <a:solidFill>
                            <a:srgbClr val="525252"/>
                          </a:solidFill>
                          <a:effectLst/>
                        </a:rPr>
                        <a:t>00bf9d63-0999-43a3-9e5b-9c372e6890d2</a:t>
                      </a:r>
                    </a:p>
                  </a:txBody>
                  <a:tcPr anchor="ctr"/>
                </a:tc>
                <a:tc>
                  <a:txBody>
                    <a:bodyPr/>
                    <a:lstStyle/>
                    <a:p>
                      <a:pPr algn="ctr"/>
                      <a:r>
                        <a:rPr lang="en-US" sz="800">
                          <a:solidFill>
                            <a:srgbClr val="525252"/>
                          </a:solidFill>
                          <a:effectLst/>
                        </a:rPr>
                        <a:t>Square</a:t>
                      </a:r>
                    </a:p>
                  </a:txBody>
                  <a:tcPr anchor="ctr"/>
                </a:tc>
                <a:extLst>
                  <a:ext uri="{0D108BD9-81ED-4DB2-BD59-A6C34878D82A}">
                    <a16:rowId xmlns:a16="http://schemas.microsoft.com/office/drawing/2014/main" val="10002"/>
                  </a:ext>
                </a:extLst>
              </a:tr>
              <a:tr h="337902">
                <a:tc>
                  <a:txBody>
                    <a:bodyPr/>
                    <a:lstStyle/>
                    <a:p>
                      <a:pPr algn="l"/>
                      <a:r>
                        <a:rPr lang="en-US" sz="800" dirty="0">
                          <a:solidFill>
                            <a:srgbClr val="525252"/>
                          </a:solidFill>
                          <a:effectLst/>
                        </a:rPr>
                        <a:t>5. When was your last eye exam?</a:t>
                      </a:r>
                    </a:p>
                  </a:txBody>
                  <a:tcPr anchor="ctr"/>
                </a:tc>
                <a:tc>
                  <a:txBody>
                    <a:bodyPr/>
                    <a:lstStyle/>
                    <a:p>
                      <a:pPr algn="l"/>
                      <a:r>
                        <a:rPr lang="en-US" sz="800" dirty="0">
                          <a:solidFill>
                            <a:srgbClr val="525252"/>
                          </a:solidFill>
                          <a:effectLst/>
                        </a:rPr>
                        <a:t>00bf9d63-0999-43a3-9e5b-9c372e6890d2</a:t>
                      </a:r>
                    </a:p>
                  </a:txBody>
                  <a:tcPr anchor="ctr"/>
                </a:tc>
                <a:tc>
                  <a:txBody>
                    <a:bodyPr/>
                    <a:lstStyle/>
                    <a:p>
                      <a:pPr algn="ctr"/>
                      <a:r>
                        <a:rPr lang="en-US" sz="800">
                          <a:solidFill>
                            <a:srgbClr val="525252"/>
                          </a:solidFill>
                          <a:effectLst/>
                        </a:rPr>
                        <a:t>&lt;1 Year</a:t>
                      </a:r>
                    </a:p>
                  </a:txBody>
                  <a:tcPr anchor="ctr"/>
                </a:tc>
                <a:extLst>
                  <a:ext uri="{0D108BD9-81ED-4DB2-BD59-A6C34878D82A}">
                    <a16:rowId xmlns:a16="http://schemas.microsoft.com/office/drawing/2014/main" val="10003"/>
                  </a:ext>
                </a:extLst>
              </a:tr>
              <a:tr h="337902">
                <a:tc>
                  <a:txBody>
                    <a:bodyPr/>
                    <a:lstStyle/>
                    <a:p>
                      <a:pPr algn="l"/>
                      <a:r>
                        <a:rPr lang="en-US" sz="800" dirty="0">
                          <a:solidFill>
                            <a:srgbClr val="525252"/>
                          </a:solidFill>
                          <a:effectLst/>
                        </a:rPr>
                        <a:t>2. What's your fit?</a:t>
                      </a:r>
                    </a:p>
                  </a:txBody>
                  <a:tcPr anchor="ctr"/>
                </a:tc>
                <a:tc>
                  <a:txBody>
                    <a:bodyPr/>
                    <a:lstStyle/>
                    <a:p>
                      <a:pPr algn="l"/>
                      <a:r>
                        <a:rPr lang="en-US" sz="800" dirty="0">
                          <a:solidFill>
                            <a:srgbClr val="525252"/>
                          </a:solidFill>
                          <a:effectLst/>
                        </a:rPr>
                        <a:t>00bf9d63-0999-43a3-9e5b-9c372e6890d2</a:t>
                      </a:r>
                    </a:p>
                  </a:txBody>
                  <a:tcPr anchor="ctr"/>
                </a:tc>
                <a:tc>
                  <a:txBody>
                    <a:bodyPr/>
                    <a:lstStyle/>
                    <a:p>
                      <a:pPr algn="ctr"/>
                      <a:r>
                        <a:rPr lang="en-US" sz="800" dirty="0">
                          <a:solidFill>
                            <a:srgbClr val="525252"/>
                          </a:solidFill>
                          <a:effectLst/>
                        </a:rPr>
                        <a:t>Medium</a:t>
                      </a:r>
                    </a:p>
                  </a:txBody>
                  <a:tcPr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1.2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ran:</a:t>
            </a: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US" sz="900" b="0" i="0" u="none" strike="noStrike" cap="none" dirty="0">
                <a:solidFill>
                  <a:srgbClr val="000000"/>
                </a:solidFill>
                <a:latin typeface="Courier New"/>
                <a:ea typeface="Courier New"/>
                <a:cs typeface="Courier New"/>
                <a:sym typeface="Courier New"/>
              </a:rPr>
              <a:t>SELECT question, COUNT(DISTINCT </a:t>
            </a:r>
            <a:r>
              <a:rPr lang="en-US" sz="900" b="0" i="0" u="none" strike="noStrike" cap="none" dirty="0" err="1">
                <a:solidFill>
                  <a:srgbClr val="000000"/>
                </a:solidFill>
                <a:latin typeface="Courier New"/>
                <a:ea typeface="Courier New"/>
                <a:cs typeface="Courier New"/>
                <a:sym typeface="Courier New"/>
              </a:rPr>
              <a:t>user_id</a:t>
            </a:r>
            <a:r>
              <a:rPr lang="en-US" sz="900" b="0" i="0" u="none" strike="noStrike" cap="none" dirty="0">
                <a:solidFill>
                  <a:srgbClr val="000000"/>
                </a:solidFill>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FROM survey</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dirty="0">
                <a:latin typeface="Courier New"/>
                <a:ea typeface="Courier New"/>
                <a:cs typeface="Courier New"/>
                <a:sym typeface="Courier New"/>
              </a:rPr>
              <a:t>GROUP BY </a:t>
            </a:r>
            <a:r>
              <a:rPr lang="en-US" sz="900" dirty="0">
                <a:latin typeface="Courier New"/>
                <a:ea typeface="Courier New"/>
                <a:cs typeface="Courier New"/>
                <a:sym typeface="Courier New"/>
              </a:rPr>
              <a:t>question</a:t>
            </a:r>
            <a:r>
              <a:rPr lang="en" sz="900" b="0" i="0" u="none" strike="noStrike" cap="none" dirty="0">
                <a:solidFill>
                  <a:srgbClr val="000000"/>
                </a:solidFill>
                <a:latin typeface="Courier New"/>
                <a:ea typeface="Courier New"/>
                <a:cs typeface="Courier New"/>
                <a:sym typeface="Courier New"/>
              </a:rPr>
              <a:t>;</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b="0" i="0" u="none" strike="noStrike" cap="none" dirty="0">
                <a:solidFill>
                  <a:srgbClr val="000000"/>
                </a:solidFill>
                <a:latin typeface="Roboto"/>
                <a:ea typeface="Roboto"/>
                <a:cs typeface="Roboto"/>
                <a:sym typeface="Roboto"/>
              </a:rPr>
              <a:t>What is the number of responses for each question?</a:t>
            </a:r>
            <a:r>
              <a:rPr lang="en" sz="1200" b="0" i="0" u="none" strike="noStrike" cap="none" dirty="0">
                <a:solidFill>
                  <a:srgbClr val="000000"/>
                </a:solidFill>
                <a:latin typeface="Roboto"/>
                <a:ea typeface="Roboto"/>
                <a:cs typeface="Roboto"/>
                <a:sym typeface="Roboto"/>
              </a:rPr>
              <a:t> </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When we analyze this data we see that there are 500 total people that took </a:t>
            </a:r>
            <a:r>
              <a:rPr lang="en-US" sz="1200" dirty="0">
                <a:latin typeface="Roboto"/>
                <a:ea typeface="Roboto"/>
                <a:cs typeface="Roboto"/>
                <a:sym typeface="Roboto"/>
              </a:rPr>
              <a:t>the quiz. Also, there are 500 people that answered the 1</a:t>
            </a:r>
            <a:r>
              <a:rPr lang="en-US" sz="1200" baseline="30000" dirty="0">
                <a:latin typeface="Roboto"/>
                <a:ea typeface="Roboto"/>
                <a:cs typeface="Roboto"/>
                <a:sym typeface="Roboto"/>
              </a:rPr>
              <a:t>st</a:t>
            </a:r>
            <a:r>
              <a:rPr lang="en-US" sz="1200" dirty="0">
                <a:latin typeface="Roboto"/>
                <a:ea typeface="Roboto"/>
                <a:cs typeface="Roboto"/>
                <a:sym typeface="Roboto"/>
              </a:rPr>
              <a:t> question, 475 that answered the 2</a:t>
            </a:r>
            <a:r>
              <a:rPr lang="en-US" sz="1200" baseline="30000" dirty="0">
                <a:latin typeface="Roboto"/>
                <a:ea typeface="Roboto"/>
                <a:cs typeface="Roboto"/>
                <a:sym typeface="Roboto"/>
              </a:rPr>
              <a:t>nd</a:t>
            </a:r>
            <a:r>
              <a:rPr lang="en-US" sz="1200" dirty="0">
                <a:latin typeface="Roboto"/>
                <a:ea typeface="Roboto"/>
                <a:cs typeface="Roboto"/>
                <a:sym typeface="Roboto"/>
              </a:rPr>
              <a:t> question, 380 on the 3</a:t>
            </a:r>
            <a:r>
              <a:rPr lang="en-US" sz="1200" baseline="30000" dirty="0">
                <a:latin typeface="Roboto"/>
                <a:ea typeface="Roboto"/>
                <a:cs typeface="Roboto"/>
                <a:sym typeface="Roboto"/>
              </a:rPr>
              <a:t>rd</a:t>
            </a:r>
            <a:r>
              <a:rPr lang="en-US" sz="1200" dirty="0">
                <a:latin typeface="Roboto"/>
                <a:ea typeface="Roboto"/>
                <a:cs typeface="Roboto"/>
                <a:sym typeface="Roboto"/>
              </a:rPr>
              <a:t> question, 361 on the 4</a:t>
            </a:r>
            <a:r>
              <a:rPr lang="en-US" sz="1200" baseline="30000" dirty="0">
                <a:latin typeface="Roboto"/>
                <a:ea typeface="Roboto"/>
                <a:cs typeface="Roboto"/>
                <a:sym typeface="Roboto"/>
              </a:rPr>
              <a:t>th</a:t>
            </a:r>
            <a:r>
              <a:rPr lang="en-US" sz="1200" dirty="0">
                <a:latin typeface="Roboto"/>
                <a:ea typeface="Roboto"/>
                <a:cs typeface="Roboto"/>
                <a:sym typeface="Roboto"/>
              </a:rPr>
              <a:t> question and 270 on the 5</a:t>
            </a:r>
            <a:r>
              <a:rPr lang="en-US" sz="1200" baseline="30000" dirty="0">
                <a:latin typeface="Roboto"/>
                <a:ea typeface="Roboto"/>
                <a:cs typeface="Roboto"/>
                <a:sym typeface="Roboto"/>
              </a:rPr>
              <a:t>th</a:t>
            </a:r>
            <a:r>
              <a:rPr lang="en-US" sz="1200" dirty="0">
                <a:latin typeface="Roboto"/>
                <a:ea typeface="Roboto"/>
                <a:cs typeface="Roboto"/>
                <a:sym typeface="Roboto"/>
              </a:rPr>
              <a:t> question.</a:t>
            </a:r>
            <a:endParaRPr lang="en-US"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565159300"/>
              </p:ext>
            </p:extLst>
          </p:nvPr>
        </p:nvGraphicFramePr>
        <p:xfrm>
          <a:off x="226931" y="3034326"/>
          <a:ext cx="4871944" cy="1913401"/>
        </p:xfrm>
        <a:graphic>
          <a:graphicData uri="http://schemas.openxmlformats.org/drawingml/2006/table">
            <a:tbl>
              <a:tblPr>
                <a:noFill/>
                <a:tableStyleId>{41C52BF7-F10D-42DD-8479-FF2DDF1A0279}</a:tableStyleId>
              </a:tblPr>
              <a:tblGrid>
                <a:gridCol w="2136347">
                  <a:extLst>
                    <a:ext uri="{9D8B030D-6E8A-4147-A177-3AD203B41FA5}">
                      <a16:colId xmlns:a16="http://schemas.microsoft.com/office/drawing/2014/main" val="20000"/>
                    </a:ext>
                  </a:extLst>
                </a:gridCol>
                <a:gridCol w="2735597">
                  <a:extLst>
                    <a:ext uri="{9D8B030D-6E8A-4147-A177-3AD203B41FA5}">
                      <a16:colId xmlns:a16="http://schemas.microsoft.com/office/drawing/2014/main" val="20001"/>
                    </a:ext>
                  </a:extLst>
                </a:gridCol>
              </a:tblGrid>
              <a:tr h="380821">
                <a:tc>
                  <a:txBody>
                    <a:bodyPr/>
                    <a:lstStyle/>
                    <a:p>
                      <a:pPr marL="0" marR="0" lvl="0" indent="0" algn="ctr" rtl="0">
                        <a:lnSpc>
                          <a:spcPct val="100000"/>
                        </a:lnSpc>
                        <a:spcBef>
                          <a:spcPts val="0"/>
                        </a:spcBef>
                        <a:spcAft>
                          <a:spcPts val="0"/>
                        </a:spcAft>
                        <a:buClr>
                          <a:srgbClr val="000000"/>
                        </a:buClr>
                        <a:buSzPts val="1000"/>
                        <a:buFont typeface="Arial"/>
                        <a:buNone/>
                      </a:pPr>
                      <a:r>
                        <a:rPr lang="en-US" sz="800" b="1" u="none" strike="noStrike" cap="none" dirty="0">
                          <a:solidFill>
                            <a:srgbClr val="FFFFFF"/>
                          </a:solidFill>
                        </a:rPr>
                        <a:t>q</a:t>
                      </a:r>
                      <a:r>
                        <a:rPr lang="en" sz="800" b="1" u="none" strike="noStrike" cap="none" dirty="0">
                          <a:solidFill>
                            <a:srgbClr val="FFFFFF"/>
                          </a:solidFill>
                        </a:rPr>
                        <a:t>ues</a:t>
                      </a:r>
                      <a:r>
                        <a:rPr lang="en-US" sz="800" b="1" u="none" strike="noStrike" cap="none" dirty="0" err="1">
                          <a:solidFill>
                            <a:srgbClr val="FFFFFF"/>
                          </a:solidFill>
                        </a:rPr>
                        <a:t>tion</a:t>
                      </a:r>
                      <a:endParaRPr sz="8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800" b="1" u="none" strike="noStrike" cap="none" dirty="0">
                          <a:solidFill>
                            <a:srgbClr val="FFFFFF"/>
                          </a:solidFill>
                        </a:rPr>
                        <a:t>COUNT(DISTINCT </a:t>
                      </a:r>
                      <a:r>
                        <a:rPr lang="en-US" sz="800" b="1" u="none" strike="noStrike" cap="none" dirty="0" err="1">
                          <a:solidFill>
                            <a:srgbClr val="FFFFFF"/>
                          </a:solidFill>
                        </a:rPr>
                        <a:t>user_id</a:t>
                      </a:r>
                      <a:r>
                        <a:rPr lang="en-US" sz="800" b="1" u="none" strike="noStrike" cap="none" dirty="0">
                          <a:solidFill>
                            <a:srgbClr val="FFFFFF"/>
                          </a:solidFill>
                        </a:rPr>
                        <a:t>)</a:t>
                      </a:r>
                      <a:endParaRPr sz="8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06516">
                <a:tc>
                  <a:txBody>
                    <a:bodyPr/>
                    <a:lstStyle/>
                    <a:p>
                      <a:pPr algn="ctr"/>
                      <a:r>
                        <a:rPr lang="en-US" sz="800" dirty="0">
                          <a:solidFill>
                            <a:srgbClr val="525252"/>
                          </a:solidFill>
                          <a:effectLst/>
                        </a:rPr>
                        <a:t>1. What are you looking for?</a:t>
                      </a:r>
                    </a:p>
                  </a:txBody>
                  <a:tcPr anchor="ctr"/>
                </a:tc>
                <a:tc>
                  <a:txBody>
                    <a:bodyPr/>
                    <a:lstStyle/>
                    <a:p>
                      <a:pPr algn="ctr"/>
                      <a:r>
                        <a:rPr lang="en-US" sz="800" dirty="0">
                          <a:solidFill>
                            <a:srgbClr val="525252"/>
                          </a:solidFill>
                          <a:effectLst/>
                        </a:rPr>
                        <a:t>500</a:t>
                      </a:r>
                    </a:p>
                  </a:txBody>
                  <a:tcPr anchor="ctr"/>
                </a:tc>
                <a:extLst>
                  <a:ext uri="{0D108BD9-81ED-4DB2-BD59-A6C34878D82A}">
                    <a16:rowId xmlns:a16="http://schemas.microsoft.com/office/drawing/2014/main" val="10001"/>
                  </a:ext>
                </a:extLst>
              </a:tr>
              <a:tr h="306516">
                <a:tc>
                  <a:txBody>
                    <a:bodyPr/>
                    <a:lstStyle/>
                    <a:p>
                      <a:pPr algn="ctr"/>
                      <a:r>
                        <a:rPr lang="en-US" sz="800">
                          <a:solidFill>
                            <a:srgbClr val="525252"/>
                          </a:solidFill>
                          <a:effectLst/>
                        </a:rPr>
                        <a:t>2. What's your fit?</a:t>
                      </a:r>
                    </a:p>
                  </a:txBody>
                  <a:tcPr anchor="ctr"/>
                </a:tc>
                <a:tc>
                  <a:txBody>
                    <a:bodyPr/>
                    <a:lstStyle/>
                    <a:p>
                      <a:pPr algn="ctr"/>
                      <a:r>
                        <a:rPr lang="en-US" sz="800" dirty="0">
                          <a:solidFill>
                            <a:srgbClr val="525252"/>
                          </a:solidFill>
                          <a:effectLst/>
                        </a:rPr>
                        <a:t>475</a:t>
                      </a:r>
                    </a:p>
                  </a:txBody>
                  <a:tcPr anchor="ctr"/>
                </a:tc>
                <a:extLst>
                  <a:ext uri="{0D108BD9-81ED-4DB2-BD59-A6C34878D82A}">
                    <a16:rowId xmlns:a16="http://schemas.microsoft.com/office/drawing/2014/main" val="3930729641"/>
                  </a:ext>
                </a:extLst>
              </a:tr>
              <a:tr h="306516">
                <a:tc>
                  <a:txBody>
                    <a:bodyPr/>
                    <a:lstStyle/>
                    <a:p>
                      <a:pPr algn="ctr"/>
                      <a:r>
                        <a:rPr lang="en-US" sz="800">
                          <a:solidFill>
                            <a:srgbClr val="525252"/>
                          </a:solidFill>
                          <a:effectLst/>
                        </a:rPr>
                        <a:t>3. Which shapes do you like?</a:t>
                      </a:r>
                    </a:p>
                  </a:txBody>
                  <a:tcPr anchor="ctr"/>
                </a:tc>
                <a:tc>
                  <a:txBody>
                    <a:bodyPr/>
                    <a:lstStyle/>
                    <a:p>
                      <a:pPr algn="ctr"/>
                      <a:r>
                        <a:rPr lang="en-US" sz="800" dirty="0">
                          <a:solidFill>
                            <a:srgbClr val="525252"/>
                          </a:solidFill>
                          <a:effectLst/>
                        </a:rPr>
                        <a:t>380</a:t>
                      </a:r>
                    </a:p>
                  </a:txBody>
                  <a:tcPr anchor="ctr"/>
                </a:tc>
                <a:extLst>
                  <a:ext uri="{0D108BD9-81ED-4DB2-BD59-A6C34878D82A}">
                    <a16:rowId xmlns:a16="http://schemas.microsoft.com/office/drawing/2014/main" val="10002"/>
                  </a:ext>
                </a:extLst>
              </a:tr>
              <a:tr h="306516">
                <a:tc>
                  <a:txBody>
                    <a:bodyPr/>
                    <a:lstStyle/>
                    <a:p>
                      <a:pPr algn="ctr"/>
                      <a:r>
                        <a:rPr lang="en-US" sz="800">
                          <a:solidFill>
                            <a:srgbClr val="525252"/>
                          </a:solidFill>
                          <a:effectLst/>
                        </a:rPr>
                        <a:t>4. Which colors do you like?</a:t>
                      </a:r>
                    </a:p>
                  </a:txBody>
                  <a:tcPr anchor="ctr"/>
                </a:tc>
                <a:tc>
                  <a:txBody>
                    <a:bodyPr/>
                    <a:lstStyle/>
                    <a:p>
                      <a:pPr algn="ctr"/>
                      <a:r>
                        <a:rPr lang="en-US" sz="800" dirty="0">
                          <a:solidFill>
                            <a:srgbClr val="525252"/>
                          </a:solidFill>
                          <a:effectLst/>
                        </a:rPr>
                        <a:t>361</a:t>
                      </a:r>
                    </a:p>
                  </a:txBody>
                  <a:tcPr anchor="ctr"/>
                </a:tc>
                <a:extLst>
                  <a:ext uri="{0D108BD9-81ED-4DB2-BD59-A6C34878D82A}">
                    <a16:rowId xmlns:a16="http://schemas.microsoft.com/office/drawing/2014/main" val="10003"/>
                  </a:ext>
                </a:extLst>
              </a:tr>
              <a:tr h="306516">
                <a:tc>
                  <a:txBody>
                    <a:bodyPr/>
                    <a:lstStyle/>
                    <a:p>
                      <a:pPr algn="ctr"/>
                      <a:r>
                        <a:rPr lang="en-US" sz="800">
                          <a:solidFill>
                            <a:srgbClr val="525252"/>
                          </a:solidFill>
                          <a:effectLst/>
                        </a:rPr>
                        <a:t>5. When was your last eye exam?</a:t>
                      </a:r>
                    </a:p>
                  </a:txBody>
                  <a:tcPr anchor="ctr"/>
                </a:tc>
                <a:tc>
                  <a:txBody>
                    <a:bodyPr/>
                    <a:lstStyle/>
                    <a:p>
                      <a:pPr algn="ctr"/>
                      <a:r>
                        <a:rPr lang="en-US" sz="800" dirty="0">
                          <a:solidFill>
                            <a:srgbClr val="525252"/>
                          </a:solidFill>
                          <a:effectLst/>
                        </a:rPr>
                        <a:t>270</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63921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1.3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4" name="Shape 324"/>
          <p:cNvSpPr txBox="1"/>
          <p:nvPr/>
        </p:nvSpPr>
        <p:spPr>
          <a:xfrm>
            <a:off x="177974" y="1201325"/>
            <a:ext cx="8654325" cy="224936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In this question there are 2 questions asked.</a:t>
            </a:r>
          </a:p>
          <a:p>
            <a:pPr marL="0" marR="0" lvl="0" indent="0" algn="l"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            </a:t>
            </a:r>
            <a:r>
              <a:rPr lang="en-US" sz="1200" b="1" dirty="0">
                <a:latin typeface="Roboto"/>
                <a:ea typeface="Roboto"/>
                <a:cs typeface="Roboto"/>
                <a:sym typeface="Roboto"/>
              </a:rPr>
              <a:t>Question 1: </a:t>
            </a:r>
            <a:r>
              <a:rPr lang="en-US" sz="1200" dirty="0">
                <a:latin typeface="Roboto"/>
                <a:ea typeface="Roboto"/>
                <a:cs typeface="Roboto"/>
                <a:sym typeface="Roboto"/>
              </a:rPr>
              <a:t>Which questions of the quiz have a lowest completion rates?</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According to the data, the questions with the lower completion rates are “Which shapes do you like?” and “ When was your last eye exam?”</a:t>
            </a:r>
          </a:p>
          <a:p>
            <a:pPr marL="152400" marR="0" lvl="0" algn="l" rtl="0">
              <a:lnSpc>
                <a:spcPct val="115000"/>
              </a:lnSpc>
              <a:spcBef>
                <a:spcPts val="0"/>
              </a:spcBef>
              <a:spcAft>
                <a:spcPts val="0"/>
              </a:spcAft>
              <a:buClr>
                <a:srgbClr val="000000"/>
              </a:buClr>
              <a:buSzPts val="1200"/>
            </a:pPr>
            <a:r>
              <a:rPr lang="en-US" sz="1200" dirty="0">
                <a:latin typeface="Roboto"/>
                <a:ea typeface="Roboto"/>
                <a:cs typeface="Roboto"/>
                <a:sym typeface="Roboto"/>
              </a:rPr>
              <a:t>       </a:t>
            </a:r>
            <a:r>
              <a:rPr lang="en-US" sz="1200" b="1" dirty="0">
                <a:latin typeface="Roboto"/>
                <a:ea typeface="Roboto"/>
                <a:cs typeface="Roboto"/>
                <a:sym typeface="Roboto"/>
              </a:rPr>
              <a:t>Question 2: </a:t>
            </a:r>
            <a:r>
              <a:rPr lang="en-US" sz="1200" dirty="0">
                <a:latin typeface="Roboto"/>
                <a:ea typeface="Roboto"/>
                <a:cs typeface="Roboto"/>
                <a:sym typeface="Roboto"/>
              </a:rPr>
              <a:t>What do you think the reason is?</a:t>
            </a:r>
            <a:endParaRPr sz="1200" b="0" i="0" u="none" strike="noStrike" cap="none" dirty="0">
              <a:solidFill>
                <a:srgbClr val="000000"/>
              </a:solidFill>
              <a:latin typeface="Roboto"/>
              <a:ea typeface="Roboto"/>
              <a:cs typeface="Roboto"/>
              <a:sym typeface="Roboto"/>
            </a:endParaRPr>
          </a:p>
          <a:p>
            <a:pPr marL="457200" lvl="0" indent="-304800">
              <a:lnSpc>
                <a:spcPct val="115000"/>
              </a:lnSpc>
              <a:buSzPts val="1200"/>
              <a:buFont typeface="Roboto"/>
              <a:buChar char="●"/>
            </a:pPr>
            <a:r>
              <a:rPr lang="en-US" sz="1200" dirty="0"/>
              <a:t>I believe the reason for the drastic drop in question completion rate, is because of the survey format.  </a:t>
            </a:r>
            <a:br>
              <a:rPr lang="en-US" sz="1200" dirty="0"/>
            </a:br>
            <a:r>
              <a:rPr lang="en-US" sz="1200" dirty="0"/>
              <a:t>In the survey, the first two questions automatically take you to the next question. This does not happen on the third question. On the third question you have to click 'Continue' before the survey moves forward.  </a:t>
            </a:r>
            <a:br>
              <a:rPr lang="en-US" sz="1200" dirty="0"/>
            </a:br>
            <a:r>
              <a:rPr lang="en-US" sz="1200" dirty="0"/>
              <a:t>I think that this can be confusing for someone taking the survey and could cause them to get frustrated and quit the survey early. </a:t>
            </a: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906637821"/>
              </p:ext>
            </p:extLst>
          </p:nvPr>
        </p:nvGraphicFramePr>
        <p:xfrm>
          <a:off x="177974" y="3450692"/>
          <a:ext cx="8654324" cy="1480228"/>
        </p:xfrm>
        <a:graphic>
          <a:graphicData uri="http://schemas.openxmlformats.org/drawingml/2006/table">
            <a:tbl>
              <a:tblPr>
                <a:noFill/>
                <a:tableStyleId>{41C52BF7-F10D-42DD-8479-FF2DDF1A0279}</a:tableStyleId>
              </a:tblPr>
              <a:tblGrid>
                <a:gridCol w="2566540">
                  <a:extLst>
                    <a:ext uri="{9D8B030D-6E8A-4147-A177-3AD203B41FA5}">
                      <a16:colId xmlns:a16="http://schemas.microsoft.com/office/drawing/2014/main" val="20000"/>
                    </a:ext>
                  </a:extLst>
                </a:gridCol>
                <a:gridCol w="3286459">
                  <a:extLst>
                    <a:ext uri="{9D8B030D-6E8A-4147-A177-3AD203B41FA5}">
                      <a16:colId xmlns:a16="http://schemas.microsoft.com/office/drawing/2014/main" val="20001"/>
                    </a:ext>
                  </a:extLst>
                </a:gridCol>
                <a:gridCol w="2801325">
                  <a:extLst>
                    <a:ext uri="{9D8B030D-6E8A-4147-A177-3AD203B41FA5}">
                      <a16:colId xmlns:a16="http://schemas.microsoft.com/office/drawing/2014/main" val="20002"/>
                    </a:ext>
                  </a:extLst>
                </a:gridCol>
              </a:tblGrid>
              <a:tr h="248745">
                <a:tc>
                  <a:txBody>
                    <a:bodyPr/>
                    <a:lstStyle/>
                    <a:p>
                      <a:pPr algn="ctr" fontAlgn="ctr"/>
                      <a:r>
                        <a:rPr lang="en-US" sz="1100" b="1" i="0" u="none" strike="noStrike" dirty="0">
                          <a:solidFill>
                            <a:schemeClr val="bg1"/>
                          </a:solidFill>
                          <a:effectLst/>
                          <a:latin typeface="Segoe UI" panose="020B0502040204020203" pitchFamily="34" charset="0"/>
                        </a:rPr>
                        <a:t>question</a:t>
                      </a:r>
                    </a:p>
                  </a:txBody>
                  <a:tcPr marL="9525" marR="9525" marT="9525" marB="0" anchor="ctr">
                    <a:solidFill>
                      <a:srgbClr val="204056">
                        <a:alpha val="82352"/>
                      </a:srgbClr>
                    </a:solidFill>
                  </a:tcPr>
                </a:tc>
                <a:tc>
                  <a:txBody>
                    <a:bodyPr/>
                    <a:lstStyle/>
                    <a:p>
                      <a:pPr algn="ctr" fontAlgn="ctr"/>
                      <a:r>
                        <a:rPr lang="en-US" sz="1100" b="1" i="0" u="none" strike="noStrike" dirty="0">
                          <a:solidFill>
                            <a:schemeClr val="bg1"/>
                          </a:solidFill>
                          <a:effectLst/>
                          <a:latin typeface="Segoe UI" panose="020B0502040204020203" pitchFamily="34" charset="0"/>
                        </a:rPr>
                        <a:t>count(distinct </a:t>
                      </a:r>
                      <a:r>
                        <a:rPr lang="en-US" sz="1100" b="1" i="0" u="none" strike="noStrike" dirty="0" err="1">
                          <a:solidFill>
                            <a:schemeClr val="bg1"/>
                          </a:solidFill>
                          <a:effectLst/>
                          <a:latin typeface="Segoe UI" panose="020B0502040204020203" pitchFamily="34" charset="0"/>
                        </a:rPr>
                        <a:t>user_id</a:t>
                      </a:r>
                      <a:r>
                        <a:rPr lang="en-US" sz="1100" b="1" i="0" u="none" strike="noStrike" dirty="0">
                          <a:solidFill>
                            <a:schemeClr val="bg1"/>
                          </a:solidFill>
                          <a:effectLst/>
                          <a:latin typeface="Segoe UI" panose="020B0502040204020203" pitchFamily="34" charset="0"/>
                        </a:rPr>
                        <a:t>)</a:t>
                      </a:r>
                    </a:p>
                  </a:txBody>
                  <a:tcPr marL="9525" marR="9525" marT="9525" marB="0" anchor="ctr">
                    <a:solidFill>
                      <a:srgbClr val="204056">
                        <a:alpha val="82352"/>
                      </a:srgbClr>
                    </a:solidFill>
                  </a:tcPr>
                </a:tc>
                <a:tc>
                  <a:txBody>
                    <a:bodyPr/>
                    <a:lstStyle/>
                    <a:p>
                      <a:pPr algn="ctr" fontAlgn="ctr"/>
                      <a:r>
                        <a:rPr lang="en-US" sz="1100" b="1" i="0" u="none" strike="noStrike" dirty="0">
                          <a:solidFill>
                            <a:schemeClr val="bg1"/>
                          </a:solidFill>
                          <a:effectLst/>
                          <a:latin typeface="Segoe UI" panose="020B0502040204020203" pitchFamily="34" charset="0"/>
                        </a:rPr>
                        <a:t>percent of completion</a:t>
                      </a:r>
                    </a:p>
                  </a:txBody>
                  <a:tcPr marL="9525" marR="9525" marT="9525" marB="0" anchor="ctr">
                    <a:solidFill>
                      <a:srgbClr val="204056">
                        <a:alpha val="82352"/>
                      </a:srgbClr>
                    </a:solidFill>
                  </a:tcPr>
                </a:tc>
                <a:extLst>
                  <a:ext uri="{0D108BD9-81ED-4DB2-BD59-A6C34878D82A}">
                    <a16:rowId xmlns:a16="http://schemas.microsoft.com/office/drawing/2014/main" val="10000"/>
                  </a:ext>
                </a:extLst>
              </a:tr>
              <a:tr h="257818">
                <a:tc>
                  <a:txBody>
                    <a:bodyPr/>
                    <a:lstStyle/>
                    <a:p>
                      <a:pPr algn="ctr" fontAlgn="ctr"/>
                      <a:r>
                        <a:rPr lang="en-US" sz="1100" b="0" i="0" u="none" strike="noStrike" dirty="0">
                          <a:solidFill>
                            <a:schemeClr val="tx1"/>
                          </a:solidFill>
                          <a:effectLst/>
                          <a:latin typeface="Segoe UI" panose="020B0502040204020203" pitchFamily="34" charset="0"/>
                        </a:rPr>
                        <a:t>1. What are you looking for?</a:t>
                      </a:r>
                    </a:p>
                  </a:txBody>
                  <a:tcPr marL="9525" marR="9525" marT="9525" marB="0" anchor="ctr">
                    <a:solidFill>
                      <a:schemeClr val="bg1">
                        <a:alpha val="82352"/>
                      </a:schemeClr>
                    </a:solidFill>
                  </a:tcPr>
                </a:tc>
                <a:tc>
                  <a:txBody>
                    <a:bodyPr/>
                    <a:lstStyle/>
                    <a:p>
                      <a:pPr algn="ctr" fontAlgn="ctr"/>
                      <a:r>
                        <a:rPr lang="en-US" sz="1100" b="0" i="0" u="none" strike="noStrike" dirty="0">
                          <a:solidFill>
                            <a:schemeClr val="tx1"/>
                          </a:solidFill>
                          <a:effectLst/>
                          <a:latin typeface="Segoe UI" panose="020B0502040204020203" pitchFamily="34" charset="0"/>
                        </a:rPr>
                        <a:t>500</a:t>
                      </a:r>
                    </a:p>
                  </a:txBody>
                  <a:tcPr marL="9525" marR="9525" marT="9525" marB="0" anchor="ctr">
                    <a:solidFill>
                      <a:schemeClr val="bg1">
                        <a:alpha val="82352"/>
                      </a:schemeClr>
                    </a:solidFill>
                  </a:tcPr>
                </a:tc>
                <a:tc>
                  <a:txBody>
                    <a:bodyPr/>
                    <a:lstStyle/>
                    <a:p>
                      <a:pPr algn="r" fontAlgn="b"/>
                      <a:r>
                        <a:rPr lang="en-US" sz="1100" b="0" i="0" u="none" strike="noStrike" dirty="0">
                          <a:solidFill>
                            <a:schemeClr val="tx1"/>
                          </a:solidFill>
                          <a:effectLst/>
                          <a:latin typeface="Calibri" panose="020F0502020204030204" pitchFamily="34" charset="0"/>
                        </a:rPr>
                        <a:t>100</a:t>
                      </a:r>
                    </a:p>
                  </a:txBody>
                  <a:tcPr marL="9525" marR="9525" marT="9525" marB="0" anchor="b">
                    <a:solidFill>
                      <a:schemeClr val="bg1">
                        <a:alpha val="82352"/>
                      </a:schemeClr>
                    </a:solidFill>
                  </a:tcPr>
                </a:tc>
                <a:extLst>
                  <a:ext uri="{0D108BD9-81ED-4DB2-BD59-A6C34878D82A}">
                    <a16:rowId xmlns:a16="http://schemas.microsoft.com/office/drawing/2014/main" val="732022721"/>
                  </a:ext>
                </a:extLst>
              </a:tr>
              <a:tr h="200211">
                <a:tc>
                  <a:txBody>
                    <a:bodyPr/>
                    <a:lstStyle/>
                    <a:p>
                      <a:pPr algn="ctr" fontAlgn="ctr"/>
                      <a:r>
                        <a:rPr lang="en-US" sz="1100" b="0" i="0" u="none" strike="noStrike" cap="none" dirty="0">
                          <a:solidFill>
                            <a:schemeClr val="tx1"/>
                          </a:solidFill>
                          <a:effectLst/>
                          <a:latin typeface="Segoe UI" panose="020B0502040204020203" pitchFamily="34" charset="0"/>
                          <a:cs typeface="Arial"/>
                          <a:sym typeface="Arial"/>
                        </a:rPr>
                        <a:t>2. What's your fit?</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chemeClr val="tx1"/>
                          </a:solidFill>
                          <a:effectLst/>
                          <a:latin typeface="Segoe UI" panose="020B0502040204020203" pitchFamily="34" charset="0"/>
                          <a:cs typeface="Arial"/>
                          <a:sym typeface="Arial"/>
                        </a:rPr>
                        <a:t>475</a:t>
                      </a:r>
                    </a:p>
                  </a:txBody>
                  <a:tcPr marL="9525" marR="9525" marT="9525" marB="0" anchor="ctr"/>
                </a:tc>
                <a:tc>
                  <a:txBody>
                    <a:bodyPr/>
                    <a:lstStyle/>
                    <a:p>
                      <a:pPr algn="r" fontAlgn="b"/>
                      <a:r>
                        <a:rPr lang="en-US" sz="1100" b="0" i="0" u="none" strike="noStrike" dirty="0">
                          <a:solidFill>
                            <a:srgbClr val="000000"/>
                          </a:solidFill>
                          <a:effectLst/>
                          <a:latin typeface="Calibri" panose="020F0502020204030204" pitchFamily="34" charset="0"/>
                        </a:rPr>
                        <a:t>95</a:t>
                      </a:r>
                    </a:p>
                  </a:txBody>
                  <a:tcPr marL="9525" marR="9525" marT="9525" marB="0" anchor="b"/>
                </a:tc>
                <a:extLst>
                  <a:ext uri="{0D108BD9-81ED-4DB2-BD59-A6C34878D82A}">
                    <a16:rowId xmlns:a16="http://schemas.microsoft.com/office/drawing/2014/main" val="10001"/>
                  </a:ext>
                </a:extLst>
              </a:tr>
              <a:tr h="257818">
                <a:tc>
                  <a:txBody>
                    <a:bodyPr/>
                    <a:lstStyle/>
                    <a:p>
                      <a:pPr algn="ctr" fontAlgn="ctr"/>
                      <a:r>
                        <a:rPr lang="en-US" sz="1100" b="0" i="0" u="none" strike="noStrike" cap="none" dirty="0">
                          <a:solidFill>
                            <a:schemeClr val="tx1"/>
                          </a:solidFill>
                          <a:effectLst/>
                          <a:latin typeface="Segoe UI" panose="020B0502040204020203" pitchFamily="34" charset="0"/>
                          <a:cs typeface="Arial"/>
                          <a:sym typeface="Arial"/>
                        </a:rPr>
                        <a:t>3. Which shapes do you like?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chemeClr val="tx1"/>
                          </a:solidFill>
                          <a:effectLst/>
                          <a:latin typeface="Segoe UI" panose="020B0502040204020203" pitchFamily="34" charset="0"/>
                          <a:cs typeface="Arial"/>
                          <a:sym typeface="Arial"/>
                        </a:rPr>
                        <a:t>380</a:t>
                      </a:r>
                    </a:p>
                  </a:txBody>
                  <a:tcPr marL="9525" marR="9525" marT="9525" marB="0" anchor="ctr"/>
                </a:tc>
                <a:tc>
                  <a:txBody>
                    <a:bodyPr/>
                    <a:lstStyle/>
                    <a:p>
                      <a:pPr algn="r" fontAlgn="b"/>
                      <a:r>
                        <a:rPr lang="en-US" sz="1100" b="0" i="0" u="none" strike="noStrike">
                          <a:solidFill>
                            <a:srgbClr val="000000"/>
                          </a:solidFill>
                          <a:effectLst/>
                          <a:latin typeface="Calibri" panose="020F0502020204030204" pitchFamily="34" charset="0"/>
                        </a:rPr>
                        <a:t>80</a:t>
                      </a:r>
                    </a:p>
                  </a:txBody>
                  <a:tcPr marL="9525" marR="9525" marT="9525" marB="0" anchor="b"/>
                </a:tc>
                <a:extLst>
                  <a:ext uri="{0D108BD9-81ED-4DB2-BD59-A6C34878D82A}">
                    <a16:rowId xmlns:a16="http://schemas.microsoft.com/office/drawing/2014/main" val="10002"/>
                  </a:ext>
                </a:extLst>
              </a:tr>
              <a:tr h="257818">
                <a:tc>
                  <a:txBody>
                    <a:bodyPr/>
                    <a:lstStyle/>
                    <a:p>
                      <a:pPr algn="ctr" fontAlgn="ctr"/>
                      <a:r>
                        <a:rPr lang="en-US" sz="1100" b="0" i="0" u="none" strike="noStrike" cap="none" dirty="0">
                          <a:solidFill>
                            <a:schemeClr val="tx1"/>
                          </a:solidFill>
                          <a:effectLst/>
                          <a:latin typeface="Segoe UI" panose="020B0502040204020203" pitchFamily="34" charset="0"/>
                          <a:cs typeface="Arial"/>
                          <a:sym typeface="Arial"/>
                        </a:rPr>
                        <a:t>4. Which colors do you like?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chemeClr val="tx1"/>
                          </a:solidFill>
                          <a:effectLst/>
                          <a:latin typeface="Segoe UI" panose="020B0502040204020203" pitchFamily="34" charset="0"/>
                          <a:cs typeface="Arial"/>
                          <a:sym typeface="Arial"/>
                        </a:rPr>
                        <a:t>361</a:t>
                      </a:r>
                    </a:p>
                  </a:txBody>
                  <a:tcPr marL="9525" marR="9525" marT="9525" marB="0" anchor="ctr"/>
                </a:tc>
                <a:tc>
                  <a:txBody>
                    <a:bodyPr/>
                    <a:lstStyle/>
                    <a:p>
                      <a:pPr algn="r" fontAlgn="b"/>
                      <a:r>
                        <a:rPr lang="en-US" sz="1100" b="0" i="0" u="none" strike="noStrike">
                          <a:solidFill>
                            <a:srgbClr val="000000"/>
                          </a:solidFill>
                          <a:effectLst/>
                          <a:latin typeface="Calibri" panose="020F0502020204030204" pitchFamily="34" charset="0"/>
                        </a:rPr>
                        <a:t>95</a:t>
                      </a:r>
                    </a:p>
                  </a:txBody>
                  <a:tcPr marL="9525" marR="9525" marT="9525" marB="0" anchor="b"/>
                </a:tc>
                <a:extLst>
                  <a:ext uri="{0D108BD9-81ED-4DB2-BD59-A6C34878D82A}">
                    <a16:rowId xmlns:a16="http://schemas.microsoft.com/office/drawing/2014/main" val="10003"/>
                  </a:ext>
                </a:extLst>
              </a:tr>
              <a:tr h="257818">
                <a:tc>
                  <a:txBody>
                    <a:bodyPr/>
                    <a:lstStyle/>
                    <a:p>
                      <a:pPr algn="ctr" fontAlgn="ctr"/>
                      <a:r>
                        <a:rPr lang="en-US" sz="1100" b="0" i="0" u="none" strike="noStrike" cap="none" dirty="0">
                          <a:solidFill>
                            <a:schemeClr val="tx1"/>
                          </a:solidFill>
                          <a:effectLst/>
                          <a:latin typeface="Segoe UI" panose="020B0502040204020203" pitchFamily="34" charset="0"/>
                          <a:cs typeface="Arial"/>
                          <a:sym typeface="Arial"/>
                        </a:rPr>
                        <a:t>5. When was your last eye exam?</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chemeClr val="tx1"/>
                          </a:solidFill>
                          <a:effectLst/>
                          <a:latin typeface="Segoe UI" panose="020B0502040204020203" pitchFamily="34" charset="0"/>
                          <a:cs typeface="Arial"/>
                          <a:sym typeface="Arial"/>
                        </a:rPr>
                        <a:t>270</a:t>
                      </a:r>
                    </a:p>
                  </a:txBody>
                  <a:tcPr marL="9525" marR="9525" marT="9525" marB="0" anchor="ctr"/>
                </a:tc>
                <a:tc>
                  <a:txBody>
                    <a:bodyPr/>
                    <a:lstStyle/>
                    <a:p>
                      <a:pPr algn="r" fontAlgn="b"/>
                      <a:r>
                        <a:rPr lang="en-US" sz="1100" b="0" i="0" u="none" strike="noStrike" dirty="0">
                          <a:solidFill>
                            <a:srgbClr val="000000"/>
                          </a:solidFill>
                          <a:effectLst/>
                          <a:latin typeface="Calibri" panose="020F0502020204030204" pitchFamily="34" charset="0"/>
                        </a:rPr>
                        <a:t>74.79224377</a:t>
                      </a:r>
                    </a:p>
                  </a:txBody>
                  <a:tcPr marL="9525" marR="9525" marT="9525" marB="0" anchor="b"/>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400915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2</a:t>
            </a:r>
            <a:r>
              <a:rPr lang="en" sz="4800" b="0" i="0" u="none" strike="noStrike" cap="none" dirty="0">
                <a:solidFill>
                  <a:schemeClr val="lt1"/>
                </a:solidFill>
                <a:latin typeface="Roboto Black"/>
                <a:ea typeface="Roboto Black"/>
                <a:cs typeface="Roboto Black"/>
                <a:sym typeface="Roboto Black"/>
              </a:rPr>
              <a:t>. </a:t>
            </a:r>
            <a:r>
              <a:rPr lang="en-US" sz="4800" b="0" i="0" u="none" strike="noStrike" cap="none" dirty="0">
                <a:solidFill>
                  <a:schemeClr val="lt1"/>
                </a:solidFill>
                <a:latin typeface="Roboto Black"/>
                <a:ea typeface="Roboto Black"/>
                <a:cs typeface="Roboto Black"/>
                <a:sym typeface="Roboto Black"/>
              </a:rPr>
              <a:t>Home Try-On Funnel</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340158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1.4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099" y="1201324"/>
            <a:ext cx="3870900" cy="1949017"/>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b="0" i="0" u="none" strike="noStrike" cap="none" dirty="0">
                <a:solidFill>
                  <a:srgbClr val="000000"/>
                </a:solidFill>
                <a:latin typeface="Courier New"/>
                <a:ea typeface="Courier New"/>
                <a:cs typeface="Courier New"/>
                <a:sym typeface="Courier New"/>
              </a:rPr>
              <a:t>Queries Ran</a:t>
            </a:r>
          </a:p>
          <a:p>
            <a:pPr marL="0" marR="0" lvl="0" indent="0" algn="l" rtl="0">
              <a:lnSpc>
                <a:spcPct val="100000"/>
              </a:lnSpc>
              <a:spcBef>
                <a:spcPts val="0"/>
              </a:spcBef>
              <a:spcAft>
                <a:spcPts val="0"/>
              </a:spcAft>
              <a:buClr>
                <a:schemeClr val="dk1"/>
              </a:buClr>
              <a:buSzPts val="1100"/>
              <a:buFont typeface="Arial"/>
              <a:buNone/>
            </a:pPr>
            <a:endParaRPr lang="en"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SELECT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FROM </a:t>
            </a:r>
            <a:r>
              <a:rPr lang="en-US" sz="900" b="0" i="0" u="none" strike="noStrike" cap="none" dirty="0">
                <a:solidFill>
                  <a:srgbClr val="000000"/>
                </a:solidFill>
                <a:latin typeface="Courier New"/>
                <a:ea typeface="Courier New"/>
                <a:cs typeface="Courier New"/>
                <a:sym typeface="Courier New"/>
              </a:rPr>
              <a:t>quiz</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LIMIT </a:t>
            </a:r>
            <a:r>
              <a:rPr lang="en" sz="900" dirty="0">
                <a:latin typeface="Courier New"/>
                <a:ea typeface="Courier New"/>
                <a:cs typeface="Courier New"/>
                <a:sym typeface="Courier New"/>
              </a:rPr>
              <a:t>5</a:t>
            </a:r>
            <a:r>
              <a:rPr lang="en" sz="900" b="0" i="0" u="none" strike="noStrike" cap="none" dirty="0">
                <a:solidFill>
                  <a:srgbClr val="000000"/>
                </a:solidFill>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endParaRPr lang="en"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home_try_on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LIMIT 5;</a:t>
            </a:r>
          </a:p>
          <a:p>
            <a:pPr lvl="0">
              <a:buClr>
                <a:schemeClr val="dk1"/>
              </a:buClr>
              <a:buSzPts val="1100"/>
            </a:pPr>
            <a:endParaRPr lang="en-US" sz="900" b="0" i="0" u="none" strike="noStrike" cap="none" dirty="0">
              <a:solidFill>
                <a:srgbClr val="000000"/>
              </a:solidFill>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purchase</a:t>
            </a:r>
          </a:p>
          <a:p>
            <a:pPr lvl="0">
              <a:buClr>
                <a:schemeClr val="dk1"/>
              </a:buClr>
              <a:buSzPts val="1100"/>
            </a:pPr>
            <a:r>
              <a:rPr lang="en-US" sz="900" dirty="0">
                <a:latin typeface="Courier New"/>
                <a:ea typeface="Courier New"/>
                <a:cs typeface="Courier New"/>
                <a:sym typeface="Courier New"/>
              </a:rPr>
              <a:t>LIMIT 5;</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4" y="1201325"/>
            <a:ext cx="5001125" cy="262313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b="0" i="0" u="none" strike="noStrike" cap="none" dirty="0">
                <a:solidFill>
                  <a:srgbClr val="000000"/>
                </a:solidFill>
                <a:latin typeface="Roboto"/>
                <a:ea typeface="Roboto"/>
                <a:cs typeface="Roboto"/>
                <a:sym typeface="Roboto"/>
              </a:rPr>
              <a:t>In this question </a:t>
            </a:r>
            <a:r>
              <a:rPr lang="en-US" sz="1200" dirty="0">
                <a:latin typeface="Roboto"/>
                <a:ea typeface="Roboto"/>
                <a:cs typeface="Roboto"/>
                <a:sym typeface="Roboto"/>
              </a:rPr>
              <a:t>it is asking us to examine the first 5 rows of these 3 tables.</a:t>
            </a:r>
            <a:endParaRPr lang="en-US"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The quiz table has 5 column named </a:t>
            </a:r>
            <a:r>
              <a:rPr lang="en-US" sz="1200" b="0" i="0" u="none" strike="noStrike" cap="none" dirty="0" err="1">
                <a:solidFill>
                  <a:srgbClr val="000000"/>
                </a:solidFill>
                <a:latin typeface="Roboto"/>
                <a:ea typeface="Roboto"/>
                <a:cs typeface="Roboto"/>
                <a:sym typeface="Roboto"/>
              </a:rPr>
              <a:t>user_id</a:t>
            </a:r>
            <a:r>
              <a:rPr lang="en-US" sz="1200" dirty="0">
                <a:latin typeface="Roboto"/>
                <a:ea typeface="Roboto"/>
                <a:cs typeface="Roboto"/>
                <a:sym typeface="Roboto"/>
              </a:rPr>
              <a:t>, style, fit, shape, and color.</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The </a:t>
            </a:r>
            <a:r>
              <a:rPr lang="en-US" sz="1200" b="0" i="0" u="none" strike="noStrike" cap="none" dirty="0" err="1">
                <a:solidFill>
                  <a:srgbClr val="000000"/>
                </a:solidFill>
                <a:latin typeface="Roboto"/>
                <a:ea typeface="Roboto"/>
                <a:cs typeface="Roboto"/>
                <a:sym typeface="Roboto"/>
              </a:rPr>
              <a:t>home_try_</a:t>
            </a:r>
            <a:r>
              <a:rPr lang="en-US" sz="1200" dirty="0" err="1">
                <a:latin typeface="Roboto"/>
                <a:ea typeface="Roboto"/>
                <a:cs typeface="Roboto"/>
                <a:sym typeface="Roboto"/>
              </a:rPr>
              <a:t>on</a:t>
            </a:r>
            <a:r>
              <a:rPr lang="en-US" sz="1200" dirty="0">
                <a:latin typeface="Roboto"/>
                <a:ea typeface="Roboto"/>
                <a:cs typeface="Roboto"/>
                <a:sym typeface="Roboto"/>
              </a:rPr>
              <a:t> table has only 3 columns and they are </a:t>
            </a:r>
            <a:r>
              <a:rPr lang="en-US" sz="1200" dirty="0" err="1">
                <a:latin typeface="Roboto"/>
                <a:ea typeface="Roboto"/>
                <a:cs typeface="Roboto"/>
                <a:sym typeface="Roboto"/>
              </a:rPr>
              <a:t>user_id</a:t>
            </a:r>
            <a:r>
              <a:rPr lang="en-US" sz="1200" dirty="0">
                <a:latin typeface="Roboto"/>
                <a:ea typeface="Roboto"/>
                <a:cs typeface="Roboto"/>
                <a:sym typeface="Roboto"/>
              </a:rPr>
              <a:t>, </a:t>
            </a:r>
            <a:r>
              <a:rPr lang="en-US" sz="1200" dirty="0" err="1">
                <a:latin typeface="Roboto"/>
                <a:ea typeface="Roboto"/>
                <a:cs typeface="Roboto"/>
                <a:sym typeface="Roboto"/>
              </a:rPr>
              <a:t>number_of_pairs</a:t>
            </a:r>
            <a:r>
              <a:rPr lang="en-US" sz="1200" dirty="0">
                <a:latin typeface="Roboto"/>
                <a:ea typeface="Roboto"/>
                <a:cs typeface="Roboto"/>
                <a:sym typeface="Roboto"/>
              </a:rPr>
              <a:t>, and address.</a:t>
            </a: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The purchase table has 6 columns in it </a:t>
            </a:r>
            <a:r>
              <a:rPr lang="en-US" sz="1200" b="0" i="0" u="none" strike="noStrike" cap="none" dirty="0" err="1">
                <a:solidFill>
                  <a:srgbClr val="000000"/>
                </a:solidFill>
                <a:latin typeface="Roboto"/>
                <a:ea typeface="Roboto"/>
                <a:cs typeface="Roboto"/>
                <a:sym typeface="Roboto"/>
              </a:rPr>
              <a:t>user_id</a:t>
            </a:r>
            <a:r>
              <a:rPr lang="en-US" sz="1200" b="0" i="0" u="none" strike="noStrike" cap="none" dirty="0">
                <a:solidFill>
                  <a:srgbClr val="000000"/>
                </a:solidFill>
                <a:latin typeface="Roboto"/>
                <a:ea typeface="Roboto"/>
                <a:cs typeface="Roboto"/>
                <a:sym typeface="Roboto"/>
              </a:rPr>
              <a:t>, </a:t>
            </a:r>
            <a:r>
              <a:rPr lang="en-US" sz="1200" b="0" i="0" u="none" strike="noStrike" cap="none" dirty="0" err="1">
                <a:solidFill>
                  <a:srgbClr val="000000"/>
                </a:solidFill>
                <a:latin typeface="Roboto"/>
                <a:ea typeface="Roboto"/>
                <a:cs typeface="Roboto"/>
                <a:sym typeface="Roboto"/>
              </a:rPr>
              <a:t>product_id</a:t>
            </a:r>
            <a:r>
              <a:rPr lang="en-US" sz="1200" b="0" i="0" u="none" strike="noStrike" cap="none" dirty="0">
                <a:solidFill>
                  <a:srgbClr val="000000"/>
                </a:solidFill>
                <a:latin typeface="Roboto"/>
                <a:ea typeface="Roboto"/>
                <a:cs typeface="Roboto"/>
                <a:sym typeface="Roboto"/>
              </a:rPr>
              <a:t>, style, model_name, color, and price. </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With the primary key being </a:t>
            </a:r>
            <a:r>
              <a:rPr lang="en-US" sz="1200" dirty="0" err="1">
                <a:latin typeface="Roboto"/>
                <a:ea typeface="Roboto"/>
                <a:cs typeface="Roboto"/>
                <a:sym typeface="Roboto"/>
              </a:rPr>
              <a:t>user_id</a:t>
            </a:r>
            <a:r>
              <a:rPr lang="en-US" sz="1200" dirty="0">
                <a:latin typeface="Roboto"/>
                <a:ea typeface="Roboto"/>
                <a:cs typeface="Roboto"/>
                <a:sym typeface="Roboto"/>
              </a:rPr>
              <a:t> for all three tables.</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2318955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1.42 </a:t>
            </a:r>
            <a:r>
              <a:rPr lang="en-US" sz="2400" b="1" i="0" u="none" strike="noStrike" cap="none" dirty="0">
                <a:solidFill>
                  <a:srgbClr val="295269"/>
                </a:solidFill>
                <a:latin typeface="Roboto"/>
                <a:ea typeface="Roboto"/>
                <a:cs typeface="Roboto"/>
                <a:sym typeface="Roboto"/>
              </a:rPr>
              <a:t>Question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346519" y="1201300"/>
            <a:ext cx="3870900" cy="3746400"/>
          </a:xfrm>
          <a:prstGeom prst="rect">
            <a:avLst/>
          </a:prstGeom>
          <a:solidFill>
            <a:srgbClr val="D9D9D9"/>
          </a:solidFill>
          <a:ln>
            <a:noFill/>
          </a:ln>
        </p:spPr>
        <p:txBody>
          <a:bodyPr spcFirstLastPara="1" wrap="square" lIns="91425" tIns="91425" rIns="91425" bIns="91425" anchor="t" anchorCtr="0">
            <a:noAutofit/>
          </a:bodyPr>
          <a:lstStyle/>
          <a:p>
            <a:r>
              <a:rPr lang="en-US" sz="900" dirty="0">
                <a:latin typeface="Courier New" panose="02070309020205020404" pitchFamily="49" charset="0"/>
              </a:rPr>
              <a:t>SELECT </a:t>
            </a:r>
            <a:r>
              <a:rPr lang="en-US" sz="900" dirty="0" err="1">
                <a:latin typeface="Courier New" panose="02070309020205020404" pitchFamily="49" charset="0"/>
              </a:rPr>
              <a:t>A.user_id</a:t>
            </a:r>
            <a:r>
              <a:rPr lang="en-US" sz="900" dirty="0">
                <a:latin typeface="Courier New" panose="02070309020205020404" pitchFamily="49" charset="0"/>
              </a:rPr>
              <a:t>, </a:t>
            </a:r>
            <a:br>
              <a:rPr lang="en-US" sz="900" dirty="0">
                <a:latin typeface="Courier New" panose="02070309020205020404" pitchFamily="49" charset="0"/>
              </a:rPr>
            </a:br>
            <a:r>
              <a:rPr lang="en-US" sz="900" dirty="0">
                <a:latin typeface="Courier New" panose="02070309020205020404" pitchFamily="49" charset="0"/>
              </a:rPr>
              <a:t>       CASE </a:t>
            </a:r>
            <a:br>
              <a:rPr lang="en-US" sz="900" dirty="0">
                <a:latin typeface="Courier New" panose="02070309020205020404" pitchFamily="49" charset="0"/>
              </a:rPr>
            </a:br>
            <a:r>
              <a:rPr lang="en-US" sz="900" dirty="0">
                <a:latin typeface="Courier New" panose="02070309020205020404" pitchFamily="49" charset="0"/>
              </a:rPr>
              <a:t>         WHEN </a:t>
            </a:r>
            <a:r>
              <a:rPr lang="en-US" sz="900" dirty="0" err="1">
                <a:latin typeface="Courier New" panose="02070309020205020404" pitchFamily="49" charset="0"/>
              </a:rPr>
              <a:t>B.user_id</a:t>
            </a:r>
            <a:r>
              <a:rPr lang="en-US" sz="900" dirty="0">
                <a:latin typeface="Courier New" panose="02070309020205020404" pitchFamily="49" charset="0"/>
              </a:rPr>
              <a:t> IS NULL THEN 'False' </a:t>
            </a:r>
            <a:br>
              <a:rPr lang="en-US" sz="900" dirty="0">
                <a:latin typeface="Courier New" panose="02070309020205020404" pitchFamily="49" charset="0"/>
              </a:rPr>
            </a:br>
            <a:r>
              <a:rPr lang="en-US" sz="900" dirty="0">
                <a:latin typeface="Courier New" panose="02070309020205020404" pitchFamily="49" charset="0"/>
              </a:rPr>
              <a:t>         ELSE 'True' </a:t>
            </a:r>
            <a:br>
              <a:rPr lang="en-US" sz="900" dirty="0">
                <a:latin typeface="Courier New" panose="02070309020205020404" pitchFamily="49" charset="0"/>
              </a:rPr>
            </a:br>
            <a:r>
              <a:rPr lang="en-US" sz="900" dirty="0">
                <a:latin typeface="Courier New" panose="02070309020205020404" pitchFamily="49" charset="0"/>
              </a:rPr>
              <a:t>       END </a:t>
            </a:r>
            <a:r>
              <a:rPr lang="en-US" sz="900" dirty="0" err="1">
                <a:latin typeface="Courier New" panose="02070309020205020404" pitchFamily="49" charset="0"/>
              </a:rPr>
              <a:t>is_home_try_on</a:t>
            </a:r>
            <a:r>
              <a:rPr lang="en-US" sz="900" dirty="0">
                <a:latin typeface="Courier New" panose="02070309020205020404" pitchFamily="49" charset="0"/>
              </a:rPr>
              <a:t>, </a:t>
            </a:r>
            <a:br>
              <a:rPr lang="en-US" sz="900" dirty="0">
                <a:latin typeface="Courier New" panose="02070309020205020404" pitchFamily="49" charset="0"/>
              </a:rPr>
            </a:br>
            <a:r>
              <a:rPr lang="en-US" sz="900" dirty="0">
                <a:latin typeface="Courier New" panose="02070309020205020404" pitchFamily="49" charset="0"/>
              </a:rPr>
              <a:t>       CASE </a:t>
            </a:r>
            <a:br>
              <a:rPr lang="en-US" sz="900" dirty="0">
                <a:latin typeface="Courier New" panose="02070309020205020404" pitchFamily="49" charset="0"/>
              </a:rPr>
            </a:br>
            <a:r>
              <a:rPr lang="en-US" sz="900" dirty="0">
                <a:latin typeface="Courier New" panose="02070309020205020404" pitchFamily="49" charset="0"/>
              </a:rPr>
              <a:t>         WHEN </a:t>
            </a:r>
            <a:r>
              <a:rPr lang="en-US" sz="900" dirty="0" err="1">
                <a:latin typeface="Courier New" panose="02070309020205020404" pitchFamily="49" charset="0"/>
              </a:rPr>
              <a:t>B.number_of_pairs</a:t>
            </a:r>
            <a:r>
              <a:rPr lang="en-US" sz="900" dirty="0">
                <a:latin typeface="Courier New" panose="02070309020205020404" pitchFamily="49" charset="0"/>
              </a:rPr>
              <a:t> IS NULL THEN 'NULL' </a:t>
            </a:r>
            <a:br>
              <a:rPr lang="en-US" sz="900" dirty="0">
                <a:latin typeface="Courier New" panose="02070309020205020404" pitchFamily="49" charset="0"/>
              </a:rPr>
            </a:br>
            <a:r>
              <a:rPr lang="en-US" sz="900" dirty="0">
                <a:latin typeface="Courier New" panose="02070309020205020404" pitchFamily="49" charset="0"/>
              </a:rPr>
              <a:t>         WHEN </a:t>
            </a:r>
            <a:r>
              <a:rPr lang="en-US" sz="900" dirty="0" err="1">
                <a:latin typeface="Courier New" panose="02070309020205020404" pitchFamily="49" charset="0"/>
              </a:rPr>
              <a:t>B.number_of_pairs</a:t>
            </a:r>
            <a:r>
              <a:rPr lang="en-US" sz="900" dirty="0">
                <a:latin typeface="Courier New" panose="02070309020205020404" pitchFamily="49" charset="0"/>
              </a:rPr>
              <a:t> LIKE '%3%' THEN '3' </a:t>
            </a:r>
            <a:br>
              <a:rPr lang="en-US" sz="900" dirty="0">
                <a:latin typeface="Courier New" panose="02070309020205020404" pitchFamily="49" charset="0"/>
              </a:rPr>
            </a:br>
            <a:r>
              <a:rPr lang="en-US" sz="900" dirty="0">
                <a:latin typeface="Courier New" panose="02070309020205020404" pitchFamily="49" charset="0"/>
              </a:rPr>
              <a:t>         ELSE '5' </a:t>
            </a:r>
            <a:br>
              <a:rPr lang="en-US" sz="900" dirty="0">
                <a:latin typeface="Courier New" panose="02070309020205020404" pitchFamily="49" charset="0"/>
              </a:rPr>
            </a:br>
            <a:r>
              <a:rPr lang="en-US" sz="900" dirty="0">
                <a:latin typeface="Courier New" panose="02070309020205020404" pitchFamily="49" charset="0"/>
              </a:rPr>
              <a:t>       END </a:t>
            </a:r>
            <a:r>
              <a:rPr lang="en-US" sz="900" dirty="0" err="1">
                <a:latin typeface="Courier New" panose="02070309020205020404" pitchFamily="49" charset="0"/>
              </a:rPr>
              <a:t>number_of_pairs</a:t>
            </a:r>
            <a:r>
              <a:rPr lang="en-US" sz="900" dirty="0">
                <a:latin typeface="Courier New" panose="02070309020205020404" pitchFamily="49" charset="0"/>
              </a:rPr>
              <a:t>, </a:t>
            </a:r>
            <a:br>
              <a:rPr lang="en-US" sz="900" dirty="0">
                <a:latin typeface="Courier New" panose="02070309020205020404" pitchFamily="49" charset="0"/>
              </a:rPr>
            </a:br>
            <a:r>
              <a:rPr lang="en-US" sz="900" dirty="0">
                <a:latin typeface="Courier New" panose="02070309020205020404" pitchFamily="49" charset="0"/>
              </a:rPr>
              <a:t>       CASE </a:t>
            </a:r>
            <a:br>
              <a:rPr lang="en-US" sz="900" dirty="0">
                <a:latin typeface="Courier New" panose="02070309020205020404" pitchFamily="49" charset="0"/>
              </a:rPr>
            </a:br>
            <a:r>
              <a:rPr lang="en-US" sz="900" dirty="0">
                <a:latin typeface="Courier New" panose="02070309020205020404" pitchFamily="49" charset="0"/>
              </a:rPr>
              <a:t>         WHEN </a:t>
            </a:r>
            <a:r>
              <a:rPr lang="en-US" sz="900" dirty="0" err="1">
                <a:latin typeface="Courier New" panose="02070309020205020404" pitchFamily="49" charset="0"/>
              </a:rPr>
              <a:t>C.user_id</a:t>
            </a:r>
            <a:r>
              <a:rPr lang="en-US" sz="900" dirty="0">
                <a:latin typeface="Courier New" panose="02070309020205020404" pitchFamily="49" charset="0"/>
              </a:rPr>
              <a:t> IS NULL THEN 'False' </a:t>
            </a:r>
            <a:br>
              <a:rPr lang="en-US" sz="900" dirty="0">
                <a:latin typeface="Courier New" panose="02070309020205020404" pitchFamily="49" charset="0"/>
              </a:rPr>
            </a:br>
            <a:r>
              <a:rPr lang="en-US" sz="900" dirty="0">
                <a:latin typeface="Courier New" panose="02070309020205020404" pitchFamily="49" charset="0"/>
              </a:rPr>
              <a:t>         ELSE 'True' </a:t>
            </a:r>
            <a:br>
              <a:rPr lang="en-US" sz="900" dirty="0">
                <a:latin typeface="Courier New" panose="02070309020205020404" pitchFamily="49" charset="0"/>
              </a:rPr>
            </a:br>
            <a:r>
              <a:rPr lang="en-US" sz="900" dirty="0">
                <a:latin typeface="Courier New" panose="02070309020205020404" pitchFamily="49" charset="0"/>
              </a:rPr>
              <a:t>       END </a:t>
            </a:r>
            <a:r>
              <a:rPr lang="en-US" sz="900" dirty="0" err="1">
                <a:latin typeface="Courier New" panose="02070309020205020404" pitchFamily="49" charset="0"/>
              </a:rPr>
              <a:t>is_purchase</a:t>
            </a:r>
            <a:r>
              <a:rPr lang="en-US" sz="900" dirty="0">
                <a:latin typeface="Courier New" panose="02070309020205020404" pitchFamily="49" charset="0"/>
              </a:rPr>
              <a:t> </a:t>
            </a:r>
            <a:br>
              <a:rPr lang="en-US" sz="900" dirty="0">
                <a:latin typeface="Courier New" panose="02070309020205020404" pitchFamily="49" charset="0"/>
              </a:rPr>
            </a:br>
            <a:r>
              <a:rPr lang="en-US" sz="900" dirty="0">
                <a:latin typeface="Courier New" panose="02070309020205020404" pitchFamily="49" charset="0"/>
              </a:rPr>
              <a:t>FROM   quiz A </a:t>
            </a:r>
            <a:br>
              <a:rPr lang="en-US" sz="900" dirty="0">
                <a:latin typeface="Courier New" panose="02070309020205020404" pitchFamily="49" charset="0"/>
              </a:rPr>
            </a:br>
            <a:r>
              <a:rPr lang="en-US" sz="900" dirty="0">
                <a:latin typeface="Courier New" panose="02070309020205020404" pitchFamily="49" charset="0"/>
              </a:rPr>
              <a:t>       LEFT JOIN </a:t>
            </a:r>
            <a:r>
              <a:rPr lang="en-US" sz="900" dirty="0" err="1">
                <a:latin typeface="Courier New" panose="02070309020205020404" pitchFamily="49" charset="0"/>
              </a:rPr>
              <a:t>home_try_on</a:t>
            </a:r>
            <a:r>
              <a:rPr lang="en-US" sz="900" dirty="0">
                <a:latin typeface="Courier New" panose="02070309020205020404" pitchFamily="49" charset="0"/>
              </a:rPr>
              <a:t> B </a:t>
            </a:r>
            <a:br>
              <a:rPr lang="en-US" sz="900" dirty="0">
                <a:latin typeface="Courier New" panose="02070309020205020404" pitchFamily="49" charset="0"/>
              </a:rPr>
            </a:br>
            <a:r>
              <a:rPr lang="en-US" sz="900" dirty="0">
                <a:latin typeface="Courier New" panose="02070309020205020404" pitchFamily="49" charset="0"/>
              </a:rPr>
              <a:t>              ON ( </a:t>
            </a:r>
            <a:r>
              <a:rPr lang="en-US" sz="900" dirty="0" err="1">
                <a:latin typeface="Courier New" panose="02070309020205020404" pitchFamily="49" charset="0"/>
              </a:rPr>
              <a:t>A.user_id</a:t>
            </a:r>
            <a:r>
              <a:rPr lang="en-US" sz="900" dirty="0">
                <a:latin typeface="Courier New" panose="02070309020205020404" pitchFamily="49" charset="0"/>
              </a:rPr>
              <a:t> = </a:t>
            </a:r>
            <a:r>
              <a:rPr lang="en-US" sz="900" dirty="0" err="1">
                <a:latin typeface="Courier New" panose="02070309020205020404" pitchFamily="49" charset="0"/>
              </a:rPr>
              <a:t>B.user_id</a:t>
            </a:r>
            <a:r>
              <a:rPr lang="en-US" sz="900" dirty="0">
                <a:latin typeface="Courier New" panose="02070309020205020404" pitchFamily="49" charset="0"/>
              </a:rPr>
              <a:t> ) </a:t>
            </a:r>
            <a:br>
              <a:rPr lang="en-US" sz="900" dirty="0">
                <a:latin typeface="Courier New" panose="02070309020205020404" pitchFamily="49" charset="0"/>
              </a:rPr>
            </a:br>
            <a:r>
              <a:rPr lang="en-US" sz="900" dirty="0">
                <a:latin typeface="Courier New" panose="02070309020205020404" pitchFamily="49" charset="0"/>
              </a:rPr>
              <a:t>       LEFT JOIN purchase C </a:t>
            </a:r>
            <a:br>
              <a:rPr lang="en-US" sz="900" dirty="0">
                <a:latin typeface="Courier New" panose="02070309020205020404" pitchFamily="49" charset="0"/>
              </a:rPr>
            </a:br>
            <a:r>
              <a:rPr lang="en-US" sz="900" dirty="0">
                <a:latin typeface="Courier New" panose="02070309020205020404" pitchFamily="49" charset="0"/>
              </a:rPr>
              <a:t>              ON ( </a:t>
            </a:r>
            <a:r>
              <a:rPr lang="en-US" sz="900" dirty="0" err="1">
                <a:latin typeface="Courier New" panose="02070309020205020404" pitchFamily="49" charset="0"/>
              </a:rPr>
              <a:t>A.user_id</a:t>
            </a:r>
            <a:r>
              <a:rPr lang="en-US" sz="900" dirty="0">
                <a:latin typeface="Courier New" panose="02070309020205020404" pitchFamily="49" charset="0"/>
              </a:rPr>
              <a:t> = </a:t>
            </a:r>
            <a:r>
              <a:rPr lang="en-US" sz="900" dirty="0" err="1">
                <a:latin typeface="Courier New" panose="02070309020205020404" pitchFamily="49" charset="0"/>
              </a:rPr>
              <a:t>C.user_id</a:t>
            </a:r>
            <a:r>
              <a:rPr lang="en-US" sz="900" dirty="0">
                <a:latin typeface="Courier New" panose="02070309020205020404" pitchFamily="49" charset="0"/>
              </a:rPr>
              <a:t> );</a:t>
            </a:r>
            <a:endParaRPr lang="en-US" sz="900" dirty="0">
              <a:latin typeface="Times New Roman" panose="02020603050405020304" pitchFamily="18" charset="0"/>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i="1" dirty="0"/>
              <a:t>Also in this question, we are asked to find out whether or not users who get more pairs to try on at home will be more likely to make a purchase</a:t>
            </a:r>
            <a:r>
              <a:rPr lang="en-US" sz="1200" dirty="0">
                <a:latin typeface="Roboto"/>
                <a:ea typeface="Roboto"/>
                <a:cs typeface="Roboto"/>
                <a:sym typeface="Roboto"/>
              </a:rPr>
              <a:t>.</a:t>
            </a:r>
            <a:endParaRPr lang="en-US"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From the data its clear that people given 5 pairs of glasses to try were 26% mor</a:t>
            </a:r>
            <a:r>
              <a:rPr lang="en-US" sz="1200" dirty="0">
                <a:latin typeface="Roboto"/>
                <a:ea typeface="Roboto"/>
                <a:cs typeface="Roboto"/>
                <a:sym typeface="Roboto"/>
              </a:rPr>
              <a:t>e likely to make a purchase.</a:t>
            </a:r>
            <a:r>
              <a:rPr lang="en-US" sz="1200" b="0" i="0" u="none" strike="noStrike" cap="none" dirty="0">
                <a:solidFill>
                  <a:srgbClr val="000000"/>
                </a:solidFill>
                <a:latin typeface="Roboto"/>
                <a:ea typeface="Roboto"/>
                <a:cs typeface="Roboto"/>
                <a:sym typeface="Roboto"/>
              </a:rPr>
              <a:t> </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463516746"/>
              </p:ext>
            </p:extLst>
          </p:nvPr>
        </p:nvGraphicFramePr>
        <p:xfrm>
          <a:off x="136023" y="3189000"/>
          <a:ext cx="5004804" cy="1758700"/>
        </p:xfrm>
        <a:graphic>
          <a:graphicData uri="http://schemas.openxmlformats.org/drawingml/2006/table">
            <a:tbl>
              <a:tblPr>
                <a:noFill/>
                <a:tableStyleId>{41C52BF7-F10D-42DD-8479-FF2DDF1A0279}</a:tableStyleId>
              </a:tblPr>
              <a:tblGrid>
                <a:gridCol w="1135846">
                  <a:extLst>
                    <a:ext uri="{9D8B030D-6E8A-4147-A177-3AD203B41FA5}">
                      <a16:colId xmlns:a16="http://schemas.microsoft.com/office/drawing/2014/main" val="20000"/>
                    </a:ext>
                  </a:extLst>
                </a:gridCol>
                <a:gridCol w="1135846">
                  <a:extLst>
                    <a:ext uri="{9D8B030D-6E8A-4147-A177-3AD203B41FA5}">
                      <a16:colId xmlns:a16="http://schemas.microsoft.com/office/drawing/2014/main" val="579393157"/>
                    </a:ext>
                  </a:extLst>
                </a:gridCol>
                <a:gridCol w="1526612">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tblGrid>
              <a:tr h="416800">
                <a:tc>
                  <a:txBody>
                    <a:bodyPr/>
                    <a:lstStyle/>
                    <a:p>
                      <a:pPr algn="ctr" fontAlgn="ctr"/>
                      <a:r>
                        <a:rPr lang="en-US" sz="1100" b="1" i="0" u="none" strike="noStrike" dirty="0">
                          <a:solidFill>
                            <a:schemeClr val="bg1"/>
                          </a:solidFill>
                          <a:effectLst/>
                          <a:latin typeface="Segoe UI" panose="020B0502040204020203" pitchFamily="34" charset="0"/>
                        </a:rPr>
                        <a:t>count(</a:t>
                      </a:r>
                      <a:r>
                        <a:rPr lang="en-US" sz="1100" b="1" i="0" u="none" strike="noStrike" dirty="0" err="1">
                          <a:solidFill>
                            <a:schemeClr val="bg1"/>
                          </a:solidFill>
                          <a:effectLst/>
                          <a:latin typeface="Segoe UI" panose="020B0502040204020203" pitchFamily="34" charset="0"/>
                        </a:rPr>
                        <a:t>user_id</a:t>
                      </a:r>
                      <a:r>
                        <a:rPr lang="en-US" sz="1100" b="1" i="0" u="none" strike="noStrike" dirty="0">
                          <a:solidFill>
                            <a:schemeClr val="bg1"/>
                          </a:solidFill>
                          <a:effectLst/>
                          <a:latin typeface="Segoe UI" panose="020B0502040204020203" pitchFamily="34" charset="0"/>
                        </a:rPr>
                        <a:t>)</a:t>
                      </a:r>
                    </a:p>
                  </a:txBody>
                  <a:tcPr marL="9525" marR="9525" marT="9525" marB="0" anchor="ctr">
                    <a:solidFill>
                      <a:srgbClr val="204056">
                        <a:alpha val="82352"/>
                      </a:srgbClr>
                    </a:solidFill>
                  </a:tcPr>
                </a:tc>
                <a:tc>
                  <a:txBody>
                    <a:bodyPr/>
                    <a:lstStyle/>
                    <a:p>
                      <a:pPr algn="ctr" fontAlgn="ctr"/>
                      <a:r>
                        <a:rPr lang="en-US" sz="1100" b="1" i="0" u="none" strike="noStrike" dirty="0" err="1">
                          <a:solidFill>
                            <a:schemeClr val="bg1"/>
                          </a:solidFill>
                          <a:effectLst/>
                          <a:latin typeface="Segoe UI" panose="020B0502040204020203" pitchFamily="34" charset="0"/>
                        </a:rPr>
                        <a:t>number_of_pairs</a:t>
                      </a:r>
                      <a:endParaRPr lang="en-US" sz="1100" b="1" i="0" u="none" strike="noStrike" dirty="0">
                        <a:solidFill>
                          <a:schemeClr val="bg1"/>
                        </a:solidFill>
                        <a:effectLst/>
                        <a:latin typeface="Segoe UI" panose="020B0502040204020203" pitchFamily="34" charset="0"/>
                      </a:endParaRPr>
                    </a:p>
                  </a:txBody>
                  <a:tcPr marL="9525" marR="9525" marT="9525" marB="0" anchor="ctr">
                    <a:solidFill>
                      <a:srgbClr val="204056">
                        <a:alpha val="82352"/>
                      </a:srgbClr>
                    </a:solidFill>
                  </a:tcPr>
                </a:tc>
                <a:tc>
                  <a:txBody>
                    <a:bodyPr/>
                    <a:lstStyle/>
                    <a:p>
                      <a:pPr algn="ctr" fontAlgn="ctr"/>
                      <a:r>
                        <a:rPr lang="en-US" sz="1100" b="1" i="0" u="none" strike="noStrike" dirty="0" err="1">
                          <a:solidFill>
                            <a:schemeClr val="bg1"/>
                          </a:solidFill>
                          <a:effectLst/>
                          <a:latin typeface="Segoe UI" panose="020B0502040204020203" pitchFamily="34" charset="0"/>
                        </a:rPr>
                        <a:t>is_purchase</a:t>
                      </a:r>
                      <a:endParaRPr lang="en-US" sz="1100" b="1" i="0" u="none" strike="noStrike" dirty="0">
                        <a:solidFill>
                          <a:schemeClr val="bg1"/>
                        </a:solidFill>
                        <a:effectLst/>
                        <a:latin typeface="Segoe UI" panose="020B0502040204020203" pitchFamily="34" charset="0"/>
                      </a:endParaRPr>
                    </a:p>
                  </a:txBody>
                  <a:tcPr marL="9525" marR="9525" marT="9525" marB="0" anchor="ctr">
                    <a:solidFill>
                      <a:srgbClr val="204056">
                        <a:alpha val="82352"/>
                      </a:srgbClr>
                    </a:solidFill>
                  </a:tcPr>
                </a:tc>
                <a:tc>
                  <a:txBody>
                    <a:bodyPr/>
                    <a:lstStyle/>
                    <a:p>
                      <a:pPr algn="ctr" fontAlgn="ctr"/>
                      <a:r>
                        <a:rPr lang="en-US" sz="1100" b="1" i="0" u="none" strike="noStrike" dirty="0" err="1">
                          <a:solidFill>
                            <a:schemeClr val="bg1"/>
                          </a:solidFill>
                          <a:effectLst/>
                          <a:latin typeface="Segoe UI" panose="020B0502040204020203" pitchFamily="34" charset="0"/>
                        </a:rPr>
                        <a:t>purchase_percent</a:t>
                      </a:r>
                      <a:endParaRPr lang="en-US" sz="1100" b="1" i="0" u="none" strike="noStrike" dirty="0">
                        <a:solidFill>
                          <a:schemeClr val="bg1"/>
                        </a:solidFill>
                        <a:effectLst/>
                        <a:latin typeface="Segoe UI" panose="020B0502040204020203" pitchFamily="34" charset="0"/>
                      </a:endParaRPr>
                    </a:p>
                  </a:txBody>
                  <a:tcPr marL="9525" marR="9525" marT="9525" marB="0" anchor="ctr">
                    <a:solidFill>
                      <a:srgbClr val="204056">
                        <a:alpha val="82352"/>
                      </a:srgbClr>
                    </a:solidFill>
                  </a:tcPr>
                </a:tc>
                <a:extLst>
                  <a:ext uri="{0D108BD9-81ED-4DB2-BD59-A6C34878D82A}">
                    <a16:rowId xmlns:a16="http://schemas.microsoft.com/office/drawing/2014/main" val="10000"/>
                  </a:ext>
                </a:extLst>
              </a:tr>
              <a:tr h="335475">
                <a:tc>
                  <a:txBody>
                    <a:bodyPr/>
                    <a:lstStyle/>
                    <a:p>
                      <a:pPr algn="ctr" fontAlgn="ctr"/>
                      <a:r>
                        <a:rPr lang="en-US" sz="1100" b="0" i="0" u="none" strike="noStrike" dirty="0">
                          <a:solidFill>
                            <a:srgbClr val="525252"/>
                          </a:solidFill>
                          <a:effectLst/>
                          <a:latin typeface="Segoe UI" panose="020B0502040204020203" pitchFamily="34" charset="0"/>
                        </a:rPr>
                        <a:t>178</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3</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FALSE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46.96 %</a:t>
                      </a:r>
                    </a:p>
                  </a:txBody>
                  <a:tcPr marL="9525" marR="9525" marT="9525" marB="0" anchor="b"/>
                </a:tc>
                <a:extLst>
                  <a:ext uri="{0D108BD9-81ED-4DB2-BD59-A6C34878D82A}">
                    <a16:rowId xmlns:a16="http://schemas.microsoft.com/office/drawing/2014/main" val="10001"/>
                  </a:ext>
                </a:extLst>
              </a:tr>
              <a:tr h="335475">
                <a:tc>
                  <a:txBody>
                    <a:bodyPr/>
                    <a:lstStyle/>
                    <a:p>
                      <a:pPr algn="ctr" fontAlgn="ctr"/>
                      <a:r>
                        <a:rPr lang="en-US" sz="1100" b="0" i="0" u="none" strike="noStrike">
                          <a:solidFill>
                            <a:srgbClr val="525252"/>
                          </a:solidFill>
                          <a:effectLst/>
                          <a:latin typeface="Segoe UI" panose="020B0502040204020203" pitchFamily="34" charset="0"/>
                        </a:rPr>
                        <a:t>201</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3</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TRUE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53.03 % </a:t>
                      </a:r>
                    </a:p>
                  </a:txBody>
                  <a:tcPr marL="9525" marR="9525" marT="9525" marB="0" anchor="b"/>
                </a:tc>
                <a:extLst>
                  <a:ext uri="{0D108BD9-81ED-4DB2-BD59-A6C34878D82A}">
                    <a16:rowId xmlns:a16="http://schemas.microsoft.com/office/drawing/2014/main" val="10002"/>
                  </a:ext>
                </a:extLst>
              </a:tr>
              <a:tr h="335475">
                <a:tc>
                  <a:txBody>
                    <a:bodyPr/>
                    <a:lstStyle/>
                    <a:p>
                      <a:pPr algn="ctr" fontAlgn="ctr"/>
                      <a:r>
                        <a:rPr lang="en-US" sz="1100" b="0" i="0" u="none" strike="noStrike">
                          <a:solidFill>
                            <a:srgbClr val="525252"/>
                          </a:solidFill>
                          <a:effectLst/>
                          <a:latin typeface="Segoe UI" panose="020B0502040204020203" pitchFamily="34" charset="0"/>
                        </a:rPr>
                        <a:t>77</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5</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FALSE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20.75 %</a:t>
                      </a:r>
                    </a:p>
                  </a:txBody>
                  <a:tcPr marL="9525" marR="9525" marT="9525" marB="0" anchor="b"/>
                </a:tc>
                <a:extLst>
                  <a:ext uri="{0D108BD9-81ED-4DB2-BD59-A6C34878D82A}">
                    <a16:rowId xmlns:a16="http://schemas.microsoft.com/office/drawing/2014/main" val="10003"/>
                  </a:ext>
                </a:extLst>
              </a:tr>
              <a:tr h="335475">
                <a:tc>
                  <a:txBody>
                    <a:bodyPr/>
                    <a:lstStyle/>
                    <a:p>
                      <a:pPr algn="ctr" fontAlgn="ctr"/>
                      <a:r>
                        <a:rPr lang="en-US" sz="1100" b="0" i="0" u="none" strike="noStrike">
                          <a:solidFill>
                            <a:srgbClr val="525252"/>
                          </a:solidFill>
                          <a:effectLst/>
                          <a:latin typeface="Segoe UI" panose="020B0502040204020203" pitchFamily="34" charset="0"/>
                        </a:rPr>
                        <a:t>294</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5</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a:solidFill>
                            <a:srgbClr val="525252"/>
                          </a:solidFill>
                          <a:effectLst/>
                          <a:latin typeface="Segoe UI" panose="020B0502040204020203" pitchFamily="34" charset="0"/>
                          <a:cs typeface="Arial"/>
                          <a:sym typeface="Arial"/>
                        </a:rPr>
                        <a:t>TRUE</a:t>
                      </a:r>
                    </a:p>
                  </a:txBody>
                  <a:tcPr marL="9525" marR="9525" marT="9525" marB="0" anchor="ctr"/>
                </a:tc>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525252"/>
                          </a:solidFill>
                          <a:effectLst/>
                          <a:latin typeface="Segoe UI" panose="020B0502040204020203" pitchFamily="34" charset="0"/>
                          <a:cs typeface="Arial"/>
                          <a:sym typeface="Arial"/>
                        </a:rPr>
                        <a:t>79.24 %</a:t>
                      </a:r>
                    </a:p>
                  </a:txBody>
                  <a:tcPr marL="9525" marR="9525" marT="9525" marB="0" anchor="b"/>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24293237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1344</TotalTime>
  <Words>1090</Words>
  <Application>Microsoft Office PowerPoint</Application>
  <PresentationFormat>On-screen Show (16:9)</PresentationFormat>
  <Paragraphs>202</Paragraphs>
  <Slides>11</Slides>
  <Notes>11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11</vt:i4>
      </vt:variant>
    </vt:vector>
  </HeadingPairs>
  <TitlesOfParts>
    <vt:vector size="23" baseType="lpstr">
      <vt:lpstr>Dosis</vt:lpstr>
      <vt:lpstr>Roboto Black</vt:lpstr>
      <vt:lpstr>Roboto</vt:lpstr>
      <vt:lpstr>Courier New</vt:lpstr>
      <vt:lpstr>Segoe UI</vt:lpstr>
      <vt:lpstr>Arial</vt:lpstr>
      <vt:lpstr>Times New Roman</vt:lpstr>
      <vt:lpstr>Roboto Thin</vt:lpstr>
      <vt:lpstr>Calibri</vt:lpstr>
      <vt:lpstr>Simple Light</vt:lpstr>
      <vt:lpstr>Simple Light</vt:lpstr>
      <vt:lpstr>Simple Light</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David Smiley</dc:creator>
  <cp:lastModifiedBy>David Smiley</cp:lastModifiedBy>
  <cp:revision>22</cp:revision>
  <dcterms:modified xsi:type="dcterms:W3CDTF">2019-03-05T02:15:43Z</dcterms:modified>
</cp:coreProperties>
</file>